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25"/>
  </p:notesMasterIdLst>
  <p:sldIdLst>
    <p:sldId id="256" r:id="rId5"/>
    <p:sldId id="306" r:id="rId6"/>
    <p:sldId id="311" r:id="rId7"/>
    <p:sldId id="316" r:id="rId8"/>
    <p:sldId id="328" r:id="rId9"/>
    <p:sldId id="317" r:id="rId10"/>
    <p:sldId id="310" r:id="rId11"/>
    <p:sldId id="318" r:id="rId12"/>
    <p:sldId id="319" r:id="rId13"/>
    <p:sldId id="307" r:id="rId14"/>
    <p:sldId id="329" r:id="rId15"/>
    <p:sldId id="320" r:id="rId16"/>
    <p:sldId id="321" r:id="rId17"/>
    <p:sldId id="308" r:id="rId18"/>
    <p:sldId id="322" r:id="rId19"/>
    <p:sldId id="323" r:id="rId20"/>
    <p:sldId id="312" r:id="rId21"/>
    <p:sldId id="324" r:id="rId22"/>
    <p:sldId id="325" r:id="rId23"/>
    <p:sldId id="262"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2E35C-27BD-4CA7-B03A-88FE462724B7}" v="25" dt="2023-03-27T09:45:14.632"/>
    <p1510:client id="{241435EC-977E-4310-8283-E3573726D95D}" v="8" dt="2023-03-27T01:17:47.486"/>
    <p1510:client id="{3F436103-3E1A-4159-8652-FDB2CF2634CD}" v="18" dt="2023-03-27T00:39:23.551"/>
    <p1510:client id="{44375338-1E77-48E4-BD2B-984252B50478}" v="17" dt="2023-03-26T23:59:58.774"/>
    <p1510:client id="{461ADE1F-51B1-8464-5BC3-24B58CD1D747}" v="2" dt="2023-04-02T22:17:33.199"/>
    <p1510:client id="{602DE237-0FCD-E21B-104B-C6FC75E9EB17}" v="149" dt="2023-03-30T23:36:52.116"/>
    <p1510:client id="{67564B5C-13E4-4D49-BB29-5145FBB0152D}" v="5" dt="2023-03-27T22:52:55.185"/>
    <p1510:client id="{7C3088FB-CFBF-AEF8-A53E-57AEC87D86BC}" v="336" dt="2023-03-30T23:53:05.239"/>
    <p1510:client id="{849473F1-74EC-432B-95BB-91CF5C274829}" v="3" dt="2023-03-27T07:32:45.145"/>
    <p1510:client id="{851CA6A2-BE07-451E-ACB7-21521C5C2EDE}" v="17" dt="2023-03-27T22:18:27.222"/>
    <p1510:client id="{867BC187-C5E7-C3B5-CE3F-269FE7D429BD}" v="48" dt="2023-04-02T22:57:43.669"/>
    <p1510:client id="{919BBF88-4D5B-DBD7-1E05-9B59496BDD40}" v="3" dt="2023-04-02T23:21:39.670"/>
    <p1510:client id="{99C67313-4D5D-4807-96A7-49147174D283}" v="10" dt="2023-03-30T23:15:56.949"/>
    <p1510:client id="{A5ACE0F9-919B-4CFD-87E2-7DD4BE82F676}" v="45" dt="2023-03-27T09:52:06.194"/>
    <p1510:client id="{A5DA9B5F-030D-427F-9641-ABDCBCD893EF}" v="44" dt="2023-03-27T01:26:31.956"/>
    <p1510:client id="{B6D923CD-B046-407C-BCC9-A9B9DCBF12BE}" v="1" dt="2023-03-27T08:45:15.852"/>
    <p1510:client id="{BDD6D9E2-3F0D-4D48-9E93-F728297E44EA}" v="4" dt="2023-03-27T00:37:42.504"/>
    <p1510:client id="{D4EEE059-9FD7-EC4F-ADC4-0CD21B7F8925}" v="46" dt="2023-03-25T12:05:37.274"/>
    <p1510:client id="{DA1E1600-41DB-4825-A364-5FB1985760BA}" v="2" dt="2023-03-27T23:56:01.877"/>
    <p1510:client id="{DC525101-7AC3-4DB3-9BD9-AA74C4680712}" v="31" dt="2023-03-27T09:58:02.024"/>
    <p1510:client id="{E1EF9AB1-5AAE-4A09-ABE6-02A3199793A7}" v="6" dt="2023-03-27T22:20:48.786"/>
    <p1510:client id="{E2F07696-C126-4A2C-92DD-901E59E88D33}" v="222" dt="2023-03-27T14:13:11.549"/>
    <p1510:client id="{ED6F3A5E-C2A8-411F-B923-C88FD903292D}" v="16" dt="2023-03-27T01:08:43.748"/>
  </p1510:revLst>
</p1510:revInfo>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416951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331644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1347252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358167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NASA Exploits looks at satellite network communications and has two primary goals:</a:t>
            </a:r>
          </a:p>
          <a:p>
            <a:pPr marL="171450" indent="-171450">
              <a:buFont typeface="Calibri"/>
              <a:buChar char="-"/>
            </a:pPr>
            <a:r>
              <a:rPr lang="en-AU"/>
              <a:t>To analyse the NASA Protocols and</a:t>
            </a:r>
          </a:p>
          <a:p>
            <a:pPr marL="171450" indent="-171450">
              <a:buFont typeface="Calibri"/>
              <a:buChar char="-"/>
            </a:pPr>
            <a:r>
              <a:rPr lang="en-AU"/>
              <a:t>Expose and close vulnerabilities</a:t>
            </a:r>
          </a:p>
          <a:p>
            <a:pPr marL="171450" indent="-171450">
              <a:buFont typeface="Calibri"/>
              <a:buChar char="-"/>
            </a:pPr>
            <a:endParaRPr lang="en-AU"/>
          </a:p>
          <a:p>
            <a:pPr marL="0" indent="0">
              <a:buNone/>
            </a:pPr>
            <a:r>
              <a:rPr lang="en-AU"/>
              <a:t>We plan to achieve our goals through the delivery of:</a:t>
            </a:r>
          </a:p>
          <a:p>
            <a:pPr marL="171450" indent="-171450">
              <a:buFont typeface="Calibri"/>
              <a:buChar char="-"/>
            </a:pPr>
            <a:r>
              <a:rPr lang="en-AU"/>
              <a:t>Research analysis documentation</a:t>
            </a:r>
          </a:p>
          <a:p>
            <a:pPr marL="171450" indent="-171450">
              <a:buFont typeface="Calibri"/>
              <a:buChar char="-"/>
            </a:pPr>
            <a:r>
              <a:rPr lang="en-AU"/>
              <a:t>Vulnerability exploit simulation</a:t>
            </a:r>
          </a:p>
          <a:p>
            <a:pPr marL="171450" indent="-171450">
              <a:buFont typeface="Calibri"/>
              <a:buChar char="-"/>
            </a:pPr>
            <a:r>
              <a:rPr lang="en-AU"/>
              <a:t>Vulnerability remediation recommendation(s)</a:t>
            </a:r>
          </a:p>
          <a:p>
            <a:pPr marL="171450" indent="-171450">
              <a:buFont typeface="Calibri"/>
              <a:buChar char="-"/>
            </a:pPr>
            <a:endParaRPr lang="en-AU"/>
          </a:p>
          <a:p>
            <a:pPr marL="0" indent="0">
              <a:buNone/>
            </a:pPr>
            <a:r>
              <a:rPr lang="en-AU"/>
              <a:t>If you have a passion for:</a:t>
            </a:r>
          </a:p>
          <a:p>
            <a:pPr marL="171450" indent="-171450">
              <a:buFont typeface="Calibri"/>
              <a:buChar char="-"/>
            </a:pPr>
            <a:r>
              <a:rPr lang="en-AU"/>
              <a:t>Code analysis</a:t>
            </a:r>
          </a:p>
          <a:p>
            <a:pPr marL="171450" indent="-171450">
              <a:buFont typeface="Calibri"/>
              <a:buChar char="-"/>
            </a:pPr>
            <a:r>
              <a:rPr lang="en-AU"/>
              <a:t>C &amp; Python programming</a:t>
            </a:r>
          </a:p>
          <a:p>
            <a:pPr marL="171450" indent="-171450">
              <a:buFont typeface="Calibri"/>
              <a:buChar char="-"/>
            </a:pPr>
            <a:r>
              <a:rPr lang="en-AU"/>
              <a:t>Linux (Ubuntu)</a:t>
            </a:r>
          </a:p>
          <a:p>
            <a:pPr marL="171450" indent="-171450">
              <a:buFont typeface="Calibri"/>
              <a:buChar char="-"/>
            </a:pPr>
            <a:r>
              <a:rPr lang="en-AU"/>
              <a:t>Networking</a:t>
            </a:r>
          </a:p>
          <a:p>
            <a:pPr marL="171450" indent="-171450">
              <a:buFont typeface="Calibri"/>
              <a:buChar char="-"/>
            </a:pPr>
            <a:endParaRPr lang="en-AU"/>
          </a:p>
        </p:txBody>
      </p:sp>
    </p:spTree>
    <p:extLst>
      <p:ext uri="{BB962C8B-B14F-4D97-AF65-F5344CB8AC3E}">
        <p14:creationId xmlns:p14="http://schemas.microsoft.com/office/powerpoint/2010/main" val="1269105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NASA Exploits looks at satellite network communications and has two primary goals:</a:t>
            </a:r>
          </a:p>
          <a:p>
            <a:pPr marL="171450" indent="-171450">
              <a:buFont typeface="Calibri"/>
              <a:buChar char="-"/>
            </a:pPr>
            <a:r>
              <a:rPr lang="en-AU"/>
              <a:t>To analyse the NASA Protocols and</a:t>
            </a:r>
          </a:p>
          <a:p>
            <a:pPr marL="171450" indent="-171450">
              <a:buFont typeface="Calibri"/>
              <a:buChar char="-"/>
            </a:pPr>
            <a:r>
              <a:rPr lang="en-AU"/>
              <a:t>Expose and close vulnerabilities</a:t>
            </a:r>
          </a:p>
          <a:p>
            <a:pPr marL="171450" indent="-171450">
              <a:buFont typeface="Calibri"/>
              <a:buChar char="-"/>
            </a:pPr>
            <a:endParaRPr lang="en-AU"/>
          </a:p>
          <a:p>
            <a:pPr marL="0" indent="0">
              <a:buNone/>
            </a:pPr>
            <a:r>
              <a:rPr lang="en-AU"/>
              <a:t>We plan to achieve our goals through the delivery of:</a:t>
            </a:r>
          </a:p>
          <a:p>
            <a:pPr marL="171450" indent="-171450">
              <a:buFont typeface="Calibri"/>
              <a:buChar char="-"/>
            </a:pPr>
            <a:r>
              <a:rPr lang="en-AU"/>
              <a:t>Research analysis documentation</a:t>
            </a:r>
          </a:p>
          <a:p>
            <a:pPr marL="171450" indent="-171450">
              <a:buFont typeface="Calibri"/>
              <a:buChar char="-"/>
            </a:pPr>
            <a:r>
              <a:rPr lang="en-AU"/>
              <a:t>Vulnerability exploit simulation</a:t>
            </a:r>
          </a:p>
          <a:p>
            <a:pPr marL="171450" indent="-171450">
              <a:buFont typeface="Calibri"/>
              <a:buChar char="-"/>
            </a:pPr>
            <a:r>
              <a:rPr lang="en-AU"/>
              <a:t>Vulnerability remediation recommendation(s)</a:t>
            </a:r>
          </a:p>
          <a:p>
            <a:pPr marL="171450" indent="-171450">
              <a:buFont typeface="Calibri"/>
              <a:buChar char="-"/>
            </a:pPr>
            <a:endParaRPr lang="en-AU"/>
          </a:p>
          <a:p>
            <a:pPr marL="0" indent="0">
              <a:buNone/>
            </a:pPr>
            <a:r>
              <a:rPr lang="en-AU"/>
              <a:t>If you have a passion for:</a:t>
            </a:r>
          </a:p>
          <a:p>
            <a:pPr marL="171450" indent="-171450">
              <a:buFont typeface="Calibri"/>
              <a:buChar char="-"/>
            </a:pPr>
            <a:r>
              <a:rPr lang="en-AU"/>
              <a:t>Code analysis</a:t>
            </a:r>
          </a:p>
          <a:p>
            <a:pPr marL="171450" indent="-171450">
              <a:buFont typeface="Calibri"/>
              <a:buChar char="-"/>
            </a:pPr>
            <a:r>
              <a:rPr lang="en-AU"/>
              <a:t>C &amp; Python programming</a:t>
            </a:r>
          </a:p>
          <a:p>
            <a:pPr marL="171450" indent="-171450">
              <a:buFont typeface="Calibri"/>
              <a:buChar char="-"/>
            </a:pPr>
            <a:r>
              <a:rPr lang="en-AU"/>
              <a:t>Linux (Ubuntu)</a:t>
            </a:r>
          </a:p>
          <a:p>
            <a:pPr marL="171450" indent="-171450">
              <a:buFont typeface="Calibri"/>
              <a:buChar char="-"/>
            </a:pPr>
            <a:r>
              <a:rPr lang="en-AU"/>
              <a:t>Networking</a:t>
            </a:r>
          </a:p>
          <a:p>
            <a:pPr marL="171450" indent="-171450">
              <a:buFont typeface="Calibri"/>
              <a:buChar char="-"/>
            </a:pPr>
            <a:endParaRPr lang="en-AU"/>
          </a:p>
        </p:txBody>
      </p:sp>
    </p:spTree>
    <p:extLst>
      <p:ext uri="{BB962C8B-B14F-4D97-AF65-F5344CB8AC3E}">
        <p14:creationId xmlns:p14="http://schemas.microsoft.com/office/powerpoint/2010/main" val="217331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NASA Exploits looks at satellite network communications and has two primary goals:</a:t>
            </a:r>
          </a:p>
          <a:p>
            <a:pPr marL="171450" indent="-171450">
              <a:buFont typeface="Calibri"/>
              <a:buChar char="-"/>
            </a:pPr>
            <a:r>
              <a:rPr lang="en-AU"/>
              <a:t>To analyse the NASA Protocols and</a:t>
            </a:r>
          </a:p>
          <a:p>
            <a:pPr marL="171450" indent="-171450">
              <a:buFont typeface="Calibri"/>
              <a:buChar char="-"/>
            </a:pPr>
            <a:r>
              <a:rPr lang="en-AU"/>
              <a:t>Expose and close vulnerabilities</a:t>
            </a:r>
          </a:p>
          <a:p>
            <a:pPr marL="171450" indent="-171450">
              <a:buFont typeface="Calibri"/>
              <a:buChar char="-"/>
            </a:pPr>
            <a:endParaRPr lang="en-AU"/>
          </a:p>
          <a:p>
            <a:pPr marL="0" indent="0">
              <a:buNone/>
            </a:pPr>
            <a:r>
              <a:rPr lang="en-AU"/>
              <a:t>We plan to achieve our goals through the delivery of:</a:t>
            </a:r>
          </a:p>
          <a:p>
            <a:pPr marL="171450" indent="-171450">
              <a:buFont typeface="Calibri"/>
              <a:buChar char="-"/>
            </a:pPr>
            <a:r>
              <a:rPr lang="en-AU"/>
              <a:t>Research analysis documentation</a:t>
            </a:r>
          </a:p>
          <a:p>
            <a:pPr marL="171450" indent="-171450">
              <a:buFont typeface="Calibri"/>
              <a:buChar char="-"/>
            </a:pPr>
            <a:r>
              <a:rPr lang="en-AU"/>
              <a:t>Vulnerability exploit simulation</a:t>
            </a:r>
          </a:p>
          <a:p>
            <a:pPr marL="171450" indent="-171450">
              <a:buFont typeface="Calibri"/>
              <a:buChar char="-"/>
            </a:pPr>
            <a:r>
              <a:rPr lang="en-AU"/>
              <a:t>Vulnerability remediation recommendation(s)</a:t>
            </a:r>
          </a:p>
          <a:p>
            <a:pPr marL="171450" indent="-171450">
              <a:buFont typeface="Calibri"/>
              <a:buChar char="-"/>
            </a:pPr>
            <a:endParaRPr lang="en-AU"/>
          </a:p>
          <a:p>
            <a:pPr marL="0" indent="0">
              <a:buNone/>
            </a:pPr>
            <a:r>
              <a:rPr lang="en-AU"/>
              <a:t>If you have a passion for:</a:t>
            </a:r>
          </a:p>
          <a:p>
            <a:pPr marL="171450" indent="-171450">
              <a:buFont typeface="Calibri"/>
              <a:buChar char="-"/>
            </a:pPr>
            <a:r>
              <a:rPr lang="en-AU"/>
              <a:t>Code analysis</a:t>
            </a:r>
          </a:p>
          <a:p>
            <a:pPr marL="171450" indent="-171450">
              <a:buFont typeface="Calibri"/>
              <a:buChar char="-"/>
            </a:pPr>
            <a:r>
              <a:rPr lang="en-AU"/>
              <a:t>C &amp; Python programming</a:t>
            </a:r>
          </a:p>
          <a:p>
            <a:pPr marL="171450" indent="-171450">
              <a:buFont typeface="Calibri"/>
              <a:buChar char="-"/>
            </a:pPr>
            <a:r>
              <a:rPr lang="en-AU"/>
              <a:t>Linux (Ubuntu)</a:t>
            </a:r>
          </a:p>
          <a:p>
            <a:pPr marL="171450" indent="-171450">
              <a:buFont typeface="Calibri"/>
              <a:buChar char="-"/>
            </a:pPr>
            <a:r>
              <a:rPr lang="en-AU"/>
              <a:t>Networking</a:t>
            </a:r>
          </a:p>
          <a:p>
            <a:pPr marL="171450" indent="-171450">
              <a:buFont typeface="Calibri"/>
              <a:buChar char="-"/>
            </a:pPr>
            <a:endParaRPr lang="en-AU"/>
          </a:p>
        </p:txBody>
      </p:sp>
    </p:spTree>
    <p:extLst>
      <p:ext uri="{BB962C8B-B14F-4D97-AF65-F5344CB8AC3E}">
        <p14:creationId xmlns:p14="http://schemas.microsoft.com/office/powerpoint/2010/main" val="294732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AU"/>
              <a:t>Our final project is "Penetration Testing GUI." </a:t>
            </a:r>
            <a:endParaRPr lang="en-US"/>
          </a:p>
          <a:p>
            <a:pPr>
              <a:buNone/>
            </a:pPr>
            <a:r>
              <a:rPr lang="en-AU"/>
              <a:t>The main goal of this project is to exploit development using the new attack vectors or penetration testing tools based on recent CVE disclosures, zero-day vulnerabilities, or reconnaissance developments. We will further also create an MVP for AI-based pen-testing functionality.</a:t>
            </a:r>
          </a:p>
          <a:p>
            <a:pPr marL="0" indent="0">
              <a:buNone/>
            </a:pPr>
            <a:r>
              <a:rPr lang="en-AU"/>
              <a:t>Moreover, we plan to validate the function with three attack cases on HackTheBox with walkthrough videos. Lastly, we will build an MVP for PT-GUI on the Google Cloud Platform for cloud migration.</a:t>
            </a:r>
          </a:p>
        </p:txBody>
      </p:sp>
    </p:spTree>
    <p:extLst>
      <p:ext uri="{BB962C8B-B14F-4D97-AF65-F5344CB8AC3E}">
        <p14:creationId xmlns:p14="http://schemas.microsoft.com/office/powerpoint/2010/main" val="15659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3686004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103619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Good morning everyone. Today, we are here to present to you our company's mission and our projects on which we will be working upon this trimester. Our company, Hardhat Enterprises, strives to create cyber tools that empower white-hat operations in terms of supporting the protection of and defense against vulnerabilities and attacks. We believe that the skill set learned and applied in our company will better prepare our employees for opportunities that come up in cybersecurity and other aligned sectors.</a:t>
            </a:r>
          </a:p>
        </p:txBody>
      </p:sp>
    </p:spTree>
    <p:extLst>
      <p:ext uri="{BB962C8B-B14F-4D97-AF65-F5344CB8AC3E}">
        <p14:creationId xmlns:p14="http://schemas.microsoft.com/office/powerpoint/2010/main" val="116003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conclusion, we believe that our company's mission and projects reflect our dedication to cybersecurity and our desire to create tools that support the protection and defense of vulnerabilities and attacks. Our projects, showcase our company's commitment to innovating and pushing the boundaries of cybersecurity. Thank you for listening, and we are open to any questions you may have.</a:t>
            </a:r>
          </a:p>
          <a:p>
            <a:pPr marL="0" indent="0">
              <a:buNone/>
            </a:pPr>
            <a:endParaRPr lang="en-US"/>
          </a:p>
          <a:p>
            <a:pPr marL="0" indent="0">
              <a:buNone/>
            </a:pPr>
            <a:r>
              <a:rPr lang="en-US"/>
              <a:t>If there are no more questions for now, Let's just wrap it up then. If you have any queries regarding our projects in future, please refer to our company leadership structure, and our leadership team will be happy to assist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Our first project is "</a:t>
            </a:r>
            <a:r>
              <a:rPr lang="en-AU" err="1"/>
              <a:t>AppAttack</a:t>
            </a:r>
            <a:r>
              <a:rPr lang="en-AU"/>
              <a:t>." The main goal of this project is to identify new vulnerabilities within our systems and validate existing vulnerabilities to ensure they have been adequately addressed. We will host the test environment in virtual machines (VMs) for now. Additionally, we will assess the viability of a potential migration to GCP for more efficient testing. We will also identify potential applications that can be used for attacks besides Ontrack. Lastly, we aim to strengthen cybersecurity </a:t>
            </a:r>
            <a:r>
              <a:rPr lang="en-AU" err="1"/>
              <a:t>defenses</a:t>
            </a:r>
            <a:r>
              <a:rPr lang="en-AU"/>
              <a:t> to safeguard our systems and data against potential threats.</a:t>
            </a:r>
            <a:endParaRPr lang="en-US"/>
          </a:p>
        </p:txBody>
      </p:sp>
    </p:spTree>
    <p:extLst>
      <p:ext uri="{BB962C8B-B14F-4D97-AF65-F5344CB8AC3E}">
        <p14:creationId xmlns:p14="http://schemas.microsoft.com/office/powerpoint/2010/main" val="74870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For the workflow of this project, we will be using our own workflow process as shown with the Trello, and we will show you the screenshots of our these to give you a better idea of how we are managing the project.</a:t>
            </a:r>
            <a:endParaRPr lang="en-US"/>
          </a:p>
        </p:txBody>
      </p:sp>
    </p:spTree>
    <p:extLst>
      <p:ext uri="{BB962C8B-B14F-4D97-AF65-F5344CB8AC3E}">
        <p14:creationId xmlns:p14="http://schemas.microsoft.com/office/powerpoint/2010/main" val="4170034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For the workflow of this project, we will be using our own workflow process as shown with the Trello, and we will show you the screenshots of our these to give you a better idea of how we are managing the project.</a:t>
            </a:r>
            <a:endParaRPr lang="en-US"/>
          </a:p>
        </p:txBody>
      </p:sp>
    </p:spTree>
    <p:extLst>
      <p:ext uri="{BB962C8B-B14F-4D97-AF65-F5344CB8AC3E}">
        <p14:creationId xmlns:p14="http://schemas.microsoft.com/office/powerpoint/2010/main" val="100951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AU"/>
              <a:t>Lastly, would be the team member and roles list of this project. Now passing the mic for next project.</a:t>
            </a:r>
          </a:p>
        </p:txBody>
      </p:sp>
    </p:spTree>
    <p:extLst>
      <p:ext uri="{BB962C8B-B14F-4D97-AF65-F5344CB8AC3E}">
        <p14:creationId xmlns:p14="http://schemas.microsoft.com/office/powerpoint/2010/main" val="730221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48775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283216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a:p>
        </p:txBody>
      </p:sp>
    </p:spTree>
    <p:extLst>
      <p:ext uri="{BB962C8B-B14F-4D97-AF65-F5344CB8AC3E}">
        <p14:creationId xmlns:p14="http://schemas.microsoft.com/office/powerpoint/2010/main" val="379868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idx="4294967295"/>
          </p:nvPr>
        </p:nvSpPr>
        <p:spPr>
          <a:xfrm>
            <a:off x="4811713" y="136525"/>
            <a:ext cx="4332287" cy="1600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4000"/>
              <a:t>Hardhat Enterprises</a:t>
            </a:r>
            <a:endParaRPr sz="4000"/>
          </a:p>
        </p:txBody>
      </p:sp>
      <p:sp>
        <p:nvSpPr>
          <p:cNvPr id="5" name="TextBox 4">
            <a:extLst>
              <a:ext uri="{FF2B5EF4-FFF2-40B4-BE49-F238E27FC236}">
                <a16:creationId xmlns:a16="http://schemas.microsoft.com/office/drawing/2014/main" id="{14F3FBC8-52E9-41B3-A3E0-4780D1FD6878}"/>
              </a:ext>
            </a:extLst>
          </p:cNvPr>
          <p:cNvSpPr txBox="1"/>
          <p:nvPr/>
        </p:nvSpPr>
        <p:spPr>
          <a:xfrm>
            <a:off x="6178163" y="1724208"/>
            <a:ext cx="2852530" cy="461665"/>
          </a:xfrm>
          <a:prstGeom prst="rect">
            <a:avLst/>
          </a:prstGeom>
          <a:noFill/>
        </p:spPr>
        <p:txBody>
          <a:bodyPr wrap="square" lIns="91440" tIns="45720" rIns="91440" bIns="45720" rtlCol="0" anchor="t">
            <a:spAutoFit/>
          </a:bodyPr>
          <a:lstStyle/>
          <a:p>
            <a:pPr algn="r"/>
            <a:r>
              <a:rPr lang="en-US" sz="2400">
                <a:solidFill>
                  <a:schemeClr val="bg1"/>
                </a:solidFill>
                <a:latin typeface="Montserrat"/>
              </a:rPr>
              <a:t>Trimester 1, 2023</a:t>
            </a:r>
            <a:endParaRPr lang="en-AU" sz="2400">
              <a:solidFill>
                <a:schemeClr val="bg1"/>
              </a:solidFill>
              <a:latin typeface="Montserrat"/>
            </a:endParaRPr>
          </a:p>
        </p:txBody>
      </p:sp>
      <p:pic>
        <p:nvPicPr>
          <p:cNvPr id="6" name="Picture 2" descr="Mettaur | Details">
            <a:extLst>
              <a:ext uri="{FF2B5EF4-FFF2-40B4-BE49-F238E27FC236}">
                <a16:creationId xmlns:a16="http://schemas.microsoft.com/office/drawing/2014/main" id="{CC1410A0-E275-445B-B3CD-4AB4FB609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596" y="2709712"/>
            <a:ext cx="1685814" cy="16389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F74E7E-5F6A-EDAF-B802-E1D2BA2895F7}"/>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10</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21" name="Title 9">
            <a:extLst>
              <a:ext uri="{FF2B5EF4-FFF2-40B4-BE49-F238E27FC236}">
                <a16:creationId xmlns:a16="http://schemas.microsoft.com/office/drawing/2014/main" id="{3FD79836-CF06-FE1B-F13B-C73AD21AC177}"/>
              </a:ext>
            </a:extLst>
          </p:cNvPr>
          <p:cNvSpPr txBox="1">
            <a:spLocks/>
          </p:cNvSpPr>
          <p:nvPr/>
        </p:nvSpPr>
        <p:spPr>
          <a:xfrm>
            <a:off x="114716" y="736608"/>
            <a:ext cx="2342734" cy="17208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Fortify x </a:t>
            </a:r>
            <a:r>
              <a:rPr lang="en-AU" err="1"/>
              <a:t>Technosys</a:t>
            </a:r>
          </a:p>
        </p:txBody>
      </p:sp>
      <p:sp>
        <p:nvSpPr>
          <p:cNvPr id="3" name="TextBox 2">
            <a:extLst>
              <a:ext uri="{FF2B5EF4-FFF2-40B4-BE49-F238E27FC236}">
                <a16:creationId xmlns:a16="http://schemas.microsoft.com/office/drawing/2014/main" id="{5C759113-5304-8B70-3CE9-2DA2F0154124}"/>
              </a:ext>
            </a:extLst>
          </p:cNvPr>
          <p:cNvSpPr txBox="1"/>
          <p:nvPr/>
        </p:nvSpPr>
        <p:spPr>
          <a:xfrm>
            <a:off x="2722744" y="219774"/>
            <a:ext cx="6201337" cy="53399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a:rPr>
              <a:t>Fortify's Trimester Deliverables:</a:t>
            </a:r>
          </a:p>
          <a:p>
            <a:endParaRPr lang="en-US" sz="1800" b="1">
              <a:latin typeface="Montserrat"/>
              <a:ea typeface="Times New Roman" panose="02020603050405020304" pitchFamily="18" charset="0"/>
            </a:endParaRPr>
          </a:p>
          <a:p>
            <a:pPr marL="285750" indent="-285750" algn="just">
              <a:buChar char="•"/>
            </a:pPr>
            <a:r>
              <a:rPr lang="en-AU" sz="1500">
                <a:latin typeface="Montserrat"/>
                <a:ea typeface="Times New Roman" panose="02020603050405020304" pitchFamily="18" charset="0"/>
              </a:rPr>
              <a:t>Build </a:t>
            </a:r>
            <a:r>
              <a:rPr lang="en-AU" sz="1500">
                <a:effectLst/>
                <a:latin typeface="Montserrat"/>
                <a:ea typeface="Times New Roman" panose="02020603050405020304" pitchFamily="18" charset="0"/>
              </a:rPr>
              <a:t>an MVP </a:t>
            </a:r>
            <a:r>
              <a:rPr lang="en-AU" sz="1500">
                <a:latin typeface="Montserrat"/>
                <a:ea typeface="Times New Roman" panose="02020603050405020304" pitchFamily="18" charset="0"/>
              </a:rPr>
              <a:t>showcasing a </a:t>
            </a:r>
            <a:r>
              <a:rPr lang="en-AU" sz="1500">
                <a:effectLst/>
                <a:latin typeface="Montserrat"/>
                <a:ea typeface="Times New Roman" panose="02020603050405020304" pitchFamily="18" charset="0"/>
              </a:rPr>
              <a:t>user case </a:t>
            </a:r>
            <a:r>
              <a:rPr lang="en-AU" sz="1500">
                <a:latin typeface="Montserrat"/>
                <a:ea typeface="Times New Roman" panose="02020603050405020304" pitchFamily="18" charset="0"/>
              </a:rPr>
              <a:t>for </a:t>
            </a:r>
            <a:r>
              <a:rPr lang="en-AU" sz="1500">
                <a:effectLst/>
                <a:latin typeface="Montserrat"/>
                <a:ea typeface="Times New Roman" panose="02020603050405020304" pitchFamily="18" charset="0"/>
              </a:rPr>
              <a:t>the </a:t>
            </a:r>
            <a:r>
              <a:rPr lang="en-AU" sz="1500">
                <a:latin typeface="Montserrat"/>
                <a:ea typeface="Times New Roman" panose="02020603050405020304" pitchFamily="18" charset="0"/>
              </a:rPr>
              <a:t>organization </a:t>
            </a:r>
            <a:r>
              <a:rPr lang="en-AU" sz="1500">
                <a:effectLst/>
                <a:latin typeface="Montserrat"/>
                <a:ea typeface="Times New Roman" panose="02020603050405020304" pitchFamily="18" charset="0"/>
              </a:rPr>
              <a:t>and volunteer.</a:t>
            </a:r>
            <a:endParaRPr lang="en-AU" sz="1500">
              <a:effectLst/>
              <a:latin typeface="Montserrat"/>
              <a:ea typeface="DengXian" panose="02010600030101010101" pitchFamily="2" charset="-122"/>
            </a:endParaRPr>
          </a:p>
          <a:p>
            <a:pPr marL="285750" indent="-285750" algn="just">
              <a:buChar char="•"/>
            </a:pPr>
            <a:r>
              <a:rPr lang="en-AU" sz="1500">
                <a:effectLst/>
                <a:latin typeface="Montserrat"/>
                <a:ea typeface="Times New Roman" panose="02020603050405020304" pitchFamily="18" charset="0"/>
              </a:rPr>
              <a:t>Improve wireframe and web design to </a:t>
            </a:r>
            <a:r>
              <a:rPr lang="en-AU" sz="1500">
                <a:latin typeface="Montserrat"/>
                <a:ea typeface="Times New Roman" panose="02020603050405020304" pitchFamily="18" charset="0"/>
              </a:rPr>
              <a:t>include additional </a:t>
            </a:r>
            <a:r>
              <a:rPr lang="en-AU" sz="1500">
                <a:effectLst/>
                <a:latin typeface="Montserrat"/>
                <a:ea typeface="Times New Roman" panose="02020603050405020304" pitchFamily="18" charset="0"/>
              </a:rPr>
              <a:t>functionality.</a:t>
            </a:r>
            <a:endParaRPr lang="en-AU" sz="1500">
              <a:latin typeface="Montserrat"/>
            </a:endParaRPr>
          </a:p>
          <a:p>
            <a:pPr marL="342900" indent="-342900" algn="just">
              <a:buFont typeface="Symbol,Sans-Serif"/>
              <a:buChar char=""/>
            </a:pPr>
            <a:r>
              <a:rPr lang="en-AU" sz="1500">
                <a:effectLst/>
                <a:latin typeface="Montserrat"/>
                <a:ea typeface="Times New Roman" panose="02020603050405020304" pitchFamily="18" charset="0"/>
              </a:rPr>
              <a:t>Develop </a:t>
            </a:r>
            <a:r>
              <a:rPr lang="en-AU" sz="1500">
                <a:latin typeface="Montserrat"/>
                <a:ea typeface="Times New Roman" panose="02020603050405020304" pitchFamily="18" charset="0"/>
              </a:rPr>
              <a:t>and further research to be able to provide </a:t>
            </a:r>
            <a:r>
              <a:rPr lang="en-AU" sz="1500">
                <a:effectLst/>
                <a:latin typeface="Montserrat"/>
                <a:ea typeface="Times New Roman" panose="02020603050405020304" pitchFamily="18" charset="0"/>
              </a:rPr>
              <a:t>a</a:t>
            </a:r>
            <a:r>
              <a:rPr lang="en-AU" sz="1500">
                <a:latin typeface="Montserrat"/>
                <a:ea typeface="Times New Roman" panose="02020603050405020304" pitchFamily="18" charset="0"/>
              </a:rPr>
              <a:t> </a:t>
            </a:r>
            <a:r>
              <a:rPr lang="en-AU" sz="1500">
                <a:effectLst/>
                <a:latin typeface="Montserrat"/>
                <a:ea typeface="Times New Roman" panose="02020603050405020304" pitchFamily="18" charset="0"/>
              </a:rPr>
              <a:t>framework, technical solutions, </a:t>
            </a:r>
            <a:r>
              <a:rPr lang="en-AU" sz="1500">
                <a:latin typeface="Montserrat"/>
                <a:ea typeface="Times New Roman" panose="02020603050405020304" pitchFamily="18" charset="0"/>
              </a:rPr>
              <a:t>Cybersecurity </a:t>
            </a:r>
            <a:r>
              <a:rPr lang="en-AU" sz="1500">
                <a:effectLst/>
                <a:latin typeface="Montserrat"/>
                <a:ea typeface="Times New Roman" panose="02020603050405020304" pitchFamily="18" charset="0"/>
              </a:rPr>
              <a:t>educational</a:t>
            </a:r>
            <a:r>
              <a:rPr lang="en-AU" sz="1500">
                <a:latin typeface="Montserrat"/>
                <a:ea typeface="Times New Roman" panose="02020603050405020304" pitchFamily="18" charset="0"/>
              </a:rPr>
              <a:t> </a:t>
            </a:r>
            <a:r>
              <a:rPr lang="en-AU" sz="1500">
                <a:effectLst/>
                <a:latin typeface="Montserrat"/>
                <a:ea typeface="Times New Roman" panose="02020603050405020304" pitchFamily="18" charset="0"/>
              </a:rPr>
              <a:t>material for both </a:t>
            </a:r>
            <a:r>
              <a:rPr lang="en-AU" sz="1500">
                <a:latin typeface="Montserrat"/>
                <a:ea typeface="Times New Roman" panose="02020603050405020304" pitchFamily="18" charset="0"/>
              </a:rPr>
              <a:t>the </a:t>
            </a:r>
            <a:r>
              <a:rPr lang="en-AU" sz="1500">
                <a:effectLst/>
                <a:latin typeface="Montserrat"/>
                <a:ea typeface="Times New Roman" panose="02020603050405020304" pitchFamily="18" charset="0"/>
              </a:rPr>
              <a:t>volunteers and </a:t>
            </a:r>
            <a:r>
              <a:rPr lang="en-AU" sz="1500">
                <a:latin typeface="Montserrat"/>
                <a:ea typeface="Times New Roman" panose="02020603050405020304" pitchFamily="18" charset="0"/>
              </a:rPr>
              <a:t>organisations and standard operating procedure includes:</a:t>
            </a:r>
            <a:endParaRPr lang="en-AU" sz="1500">
              <a:latin typeface="Montserrat"/>
            </a:endParaRPr>
          </a:p>
          <a:p>
            <a:pPr marL="742950" lvl="1" indent="-285750" algn="just">
              <a:buFont typeface="Courier New,monospace"/>
              <a:buChar char="o"/>
            </a:pPr>
            <a:r>
              <a:rPr lang="en-AU" sz="1500">
                <a:latin typeface="Montserrat"/>
                <a:ea typeface="Times New Roman" panose="02020603050405020304" pitchFamily="18" charset="0"/>
              </a:rPr>
              <a:t>Creation of </a:t>
            </a:r>
            <a:r>
              <a:rPr lang="en-AU" sz="1500">
                <a:effectLst/>
                <a:latin typeface="Montserrat"/>
                <a:ea typeface="Times New Roman" panose="02020603050405020304" pitchFamily="18" charset="0"/>
              </a:rPr>
              <a:t>content </a:t>
            </a:r>
            <a:r>
              <a:rPr lang="en-AU" sz="1500">
                <a:latin typeface="Montserrat"/>
                <a:ea typeface="Times New Roman" panose="02020603050405020304" pitchFamily="18" charset="0"/>
              </a:rPr>
              <a:t>that will </a:t>
            </a:r>
            <a:r>
              <a:rPr lang="en-AU" sz="1500">
                <a:effectLst/>
                <a:latin typeface="Montserrat"/>
                <a:ea typeface="Times New Roman" panose="02020603050405020304" pitchFamily="18" charset="0"/>
              </a:rPr>
              <a:t>guide and educate both </a:t>
            </a:r>
            <a:r>
              <a:rPr lang="en-AU" sz="1500">
                <a:latin typeface="Montserrat"/>
                <a:ea typeface="Times New Roman" panose="02020603050405020304" pitchFamily="18" charset="0"/>
              </a:rPr>
              <a:t>Cyber </a:t>
            </a:r>
            <a:r>
              <a:rPr lang="en-AU" sz="1500">
                <a:effectLst/>
                <a:latin typeface="Montserrat"/>
                <a:ea typeface="Times New Roman" panose="02020603050405020304" pitchFamily="18" charset="0"/>
              </a:rPr>
              <a:t>volunteers and</a:t>
            </a:r>
            <a:r>
              <a:rPr lang="en-AU" sz="1500">
                <a:latin typeface="Montserrat"/>
                <a:ea typeface="Times New Roman" panose="02020603050405020304" pitchFamily="18" charset="0"/>
              </a:rPr>
              <a:t> organisation</a:t>
            </a:r>
            <a:endParaRPr lang="en-AU" sz="1500">
              <a:latin typeface="Montserrat"/>
            </a:endParaRPr>
          </a:p>
          <a:p>
            <a:pPr marL="742950" lvl="1" indent="-285750" algn="just">
              <a:buFont typeface="Courier New,monospace"/>
              <a:buChar char="o"/>
            </a:pPr>
            <a:r>
              <a:rPr lang="en-AU" sz="1500">
                <a:effectLst/>
                <a:latin typeface="Montserrat"/>
                <a:ea typeface="Times New Roman" panose="02020603050405020304" pitchFamily="18" charset="0"/>
              </a:rPr>
              <a:t>Provide technical solutions for </a:t>
            </a:r>
            <a:r>
              <a:rPr lang="en-AU" sz="1500">
                <a:latin typeface="Montserrat"/>
                <a:ea typeface="Times New Roman" panose="02020603050405020304" pitchFamily="18" charset="0"/>
              </a:rPr>
              <a:t>Cyber </a:t>
            </a:r>
            <a:r>
              <a:rPr lang="en-AU" sz="1500">
                <a:effectLst/>
                <a:latin typeface="Montserrat"/>
                <a:ea typeface="Times New Roman" panose="02020603050405020304" pitchFamily="18" charset="0"/>
              </a:rPr>
              <a:t>improvements based</a:t>
            </a:r>
            <a:r>
              <a:rPr lang="en-AU" sz="1500">
                <a:latin typeface="Montserrat"/>
                <a:ea typeface="Times New Roman" panose="02020603050405020304" pitchFamily="18" charset="0"/>
              </a:rPr>
              <a:t> </a:t>
            </a:r>
            <a:r>
              <a:rPr lang="en-AU" sz="1500">
                <a:effectLst/>
                <a:latin typeface="Montserrat"/>
                <a:ea typeface="Times New Roman" panose="02020603050405020304" pitchFamily="18" charset="0"/>
              </a:rPr>
              <a:t>on </a:t>
            </a:r>
            <a:r>
              <a:rPr lang="en-AU" sz="1500">
                <a:latin typeface="Montserrat"/>
                <a:ea typeface="Times New Roman" panose="02020603050405020304" pitchFamily="18" charset="0"/>
              </a:rPr>
              <a:t>the </a:t>
            </a:r>
            <a:r>
              <a:rPr lang="en-AU" sz="1500">
                <a:effectLst/>
                <a:latin typeface="Montserrat"/>
                <a:ea typeface="Times New Roman" panose="02020603050405020304" pitchFamily="18" charset="0"/>
              </a:rPr>
              <a:t>Essential 8</a:t>
            </a:r>
            <a:r>
              <a:rPr lang="en-AU" sz="1500">
                <a:latin typeface="Montserrat"/>
                <a:ea typeface="Times New Roman" panose="02020603050405020304" pitchFamily="18" charset="0"/>
              </a:rPr>
              <a:t> for example how to best implement MFA and available options</a:t>
            </a:r>
            <a:r>
              <a:rPr lang="en-AU" sz="1500">
                <a:effectLst/>
                <a:latin typeface="Montserrat"/>
                <a:ea typeface="Times New Roman" panose="02020603050405020304" pitchFamily="18" charset="0"/>
              </a:rPr>
              <a:t>.</a:t>
            </a:r>
            <a:endParaRPr lang="en-AU" sz="1500">
              <a:latin typeface="Montserrat"/>
            </a:endParaRPr>
          </a:p>
          <a:p>
            <a:pPr marL="742950" lvl="1" indent="-285750" algn="just">
              <a:spcAft>
                <a:spcPts val="1200"/>
              </a:spcAft>
              <a:buFont typeface="Courier New,monospace"/>
              <a:buChar char="o"/>
            </a:pPr>
            <a:r>
              <a:rPr lang="en-AU" sz="1500">
                <a:effectLst/>
                <a:latin typeface="Montserrat"/>
                <a:ea typeface="Times New Roman" panose="02020603050405020304" pitchFamily="18" charset="0"/>
              </a:rPr>
              <a:t>Research </a:t>
            </a:r>
            <a:r>
              <a:rPr lang="en-AU" sz="1500">
                <a:latin typeface="Montserrat"/>
                <a:ea typeface="Times New Roman" panose="02020603050405020304" pitchFamily="18" charset="0"/>
              </a:rPr>
              <a:t>into the process for </a:t>
            </a:r>
            <a:r>
              <a:rPr lang="en-AU" sz="1500">
                <a:effectLst/>
                <a:latin typeface="Montserrat"/>
                <a:ea typeface="Times New Roman" panose="02020603050405020304" pitchFamily="18" charset="0"/>
              </a:rPr>
              <a:t>cybersecurity posture and</a:t>
            </a:r>
            <a:r>
              <a:rPr lang="en-AU" sz="1500">
                <a:latin typeface="Montserrat"/>
                <a:ea typeface="Times New Roman" panose="02020603050405020304" pitchFamily="18" charset="0"/>
              </a:rPr>
              <a:t> </a:t>
            </a:r>
            <a:r>
              <a:rPr lang="en-AU" sz="1500">
                <a:effectLst/>
                <a:latin typeface="Montserrat"/>
                <a:ea typeface="Times New Roman" panose="02020603050405020304" pitchFamily="18" charset="0"/>
              </a:rPr>
              <a:t>maturity improvement for </a:t>
            </a:r>
            <a:r>
              <a:rPr lang="en-AU" sz="1500">
                <a:latin typeface="Montserrat"/>
                <a:ea typeface="Times New Roman" panose="02020603050405020304" pitchFamily="18" charset="0"/>
              </a:rPr>
              <a:t>organisations </a:t>
            </a:r>
            <a:r>
              <a:rPr lang="en-AU" sz="1500">
                <a:effectLst/>
                <a:latin typeface="Montserrat"/>
                <a:ea typeface="Times New Roman" panose="02020603050405020304" pitchFamily="18" charset="0"/>
              </a:rPr>
              <a:t>and </a:t>
            </a:r>
            <a:r>
              <a:rPr lang="en-AU" sz="1500">
                <a:latin typeface="Montserrat"/>
                <a:ea typeface="Times New Roman" panose="02020603050405020304" pitchFamily="18" charset="0"/>
              </a:rPr>
              <a:t>provided the process of </a:t>
            </a:r>
            <a:r>
              <a:rPr lang="en-AU" sz="1500">
                <a:effectLst/>
                <a:latin typeface="Montserrat"/>
                <a:ea typeface="Times New Roman" panose="02020603050405020304" pitchFamily="18" charset="0"/>
              </a:rPr>
              <a:t>consultancy for </a:t>
            </a:r>
            <a:r>
              <a:rPr lang="en-AU" sz="1500">
                <a:latin typeface="Montserrat"/>
                <a:ea typeface="Times New Roman" panose="02020603050405020304" pitchFamily="18" charset="0"/>
              </a:rPr>
              <a:t>our </a:t>
            </a:r>
            <a:r>
              <a:rPr lang="en-AU" sz="1500">
                <a:effectLst/>
                <a:latin typeface="Montserrat"/>
                <a:ea typeface="Times New Roman" panose="02020603050405020304" pitchFamily="18" charset="0"/>
              </a:rPr>
              <a:t>volunteers</a:t>
            </a:r>
            <a:r>
              <a:rPr lang="en-AU" sz="1500">
                <a:latin typeface="Montserrat"/>
                <a:ea typeface="Times New Roman" panose="02020603050405020304" pitchFamily="18" charset="0"/>
              </a:rPr>
              <a:t> for same</a:t>
            </a:r>
            <a:r>
              <a:rPr lang="en-AU" sz="1500">
                <a:effectLst/>
                <a:latin typeface="Montserrat"/>
                <a:ea typeface="Times New Roman" panose="02020603050405020304" pitchFamily="18" charset="0"/>
              </a:rPr>
              <a:t>.</a:t>
            </a:r>
            <a:r>
              <a:rPr lang="en-AU" sz="1500">
                <a:latin typeface="Montserrat"/>
                <a:ea typeface="Times New Roman" panose="02020603050405020304" pitchFamily="18" charset="0"/>
              </a:rPr>
              <a:t> </a:t>
            </a:r>
            <a:endParaRPr lang="en-US" sz="1500">
              <a:latin typeface="Montserrat"/>
              <a:ea typeface="Times New Roman" panose="02020603050405020304" pitchFamily="18" charset="0"/>
            </a:endParaRPr>
          </a:p>
          <a:p>
            <a:pPr marL="285750" indent="-285750" algn="just">
              <a:buChar char="•"/>
            </a:pPr>
            <a:endParaRPr lang="en-AU" sz="1600">
              <a:latin typeface="Montserrat"/>
            </a:endParaRPr>
          </a:p>
          <a:p>
            <a:pPr marL="342900" indent="-342900" algn="just">
              <a:spcBef>
                <a:spcPts val="1200"/>
              </a:spcBef>
              <a:buFont typeface="Symbol" pitchFamily="2" charset="2"/>
              <a:buChar char=""/>
            </a:pPr>
            <a:endParaRPr lang="en-AU"/>
          </a:p>
        </p:txBody>
      </p:sp>
    </p:spTree>
    <p:extLst>
      <p:ext uri="{BB962C8B-B14F-4D97-AF65-F5344CB8AC3E}">
        <p14:creationId xmlns:p14="http://schemas.microsoft.com/office/powerpoint/2010/main" val="429315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11</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21" name="Title 9">
            <a:extLst>
              <a:ext uri="{FF2B5EF4-FFF2-40B4-BE49-F238E27FC236}">
                <a16:creationId xmlns:a16="http://schemas.microsoft.com/office/drawing/2014/main" id="{3FD79836-CF06-FE1B-F13B-C73AD21AC177}"/>
              </a:ext>
            </a:extLst>
          </p:cNvPr>
          <p:cNvSpPr txBox="1">
            <a:spLocks/>
          </p:cNvSpPr>
          <p:nvPr/>
        </p:nvSpPr>
        <p:spPr>
          <a:xfrm>
            <a:off x="114716" y="736608"/>
            <a:ext cx="2342734" cy="17208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Fortify x     </a:t>
            </a:r>
            <a:r>
              <a:rPr lang="en-AU" err="1"/>
              <a:t>Technosys</a:t>
            </a:r>
            <a:endParaRPr lang="en-AU"/>
          </a:p>
        </p:txBody>
      </p:sp>
      <p:sp>
        <p:nvSpPr>
          <p:cNvPr id="3" name="TextBox 2">
            <a:extLst>
              <a:ext uri="{FF2B5EF4-FFF2-40B4-BE49-F238E27FC236}">
                <a16:creationId xmlns:a16="http://schemas.microsoft.com/office/drawing/2014/main" id="{5C759113-5304-8B70-3CE9-2DA2F0154124}"/>
              </a:ext>
            </a:extLst>
          </p:cNvPr>
          <p:cNvSpPr txBox="1"/>
          <p:nvPr/>
        </p:nvSpPr>
        <p:spPr>
          <a:xfrm>
            <a:off x="2722745" y="115865"/>
            <a:ext cx="6269132"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latin typeface="Montserrat"/>
              </a:rPr>
              <a:t>TechnoSys</a:t>
            </a:r>
            <a:r>
              <a:rPr lang="en-US" sz="1600" b="1">
                <a:latin typeface="Montserrat"/>
              </a:rPr>
              <a:t>' Trimester Deliverables</a:t>
            </a:r>
          </a:p>
          <a:p>
            <a:endParaRPr lang="en-US" sz="1600" b="1">
              <a:latin typeface="Montserrat"/>
              <a:ea typeface="Times New Roman" panose="02020603050405020304" pitchFamily="18" charset="0"/>
            </a:endParaRPr>
          </a:p>
          <a:p>
            <a:pPr marL="285750" indent="-285750" algn="just">
              <a:buChar char="•"/>
            </a:pPr>
            <a:r>
              <a:rPr lang="en-AU" sz="1600">
                <a:latin typeface="Montserrat"/>
                <a:ea typeface="Times New Roman" panose="02020603050405020304" pitchFamily="18" charset="0"/>
              </a:rPr>
              <a:t>Develop scenario-based playbooks for client and partner interactions and communications.</a:t>
            </a:r>
          </a:p>
          <a:p>
            <a:pPr marL="285750" indent="-285750" algn="just">
              <a:buChar char="•"/>
            </a:pPr>
            <a:r>
              <a:rPr lang="en-AU" sz="1600">
                <a:latin typeface="Montserrat"/>
                <a:ea typeface="Times New Roman" panose="02020603050405020304" pitchFamily="18" charset="0"/>
              </a:rPr>
              <a:t>Create education learning programs to upskill project juniors and cyber students.</a:t>
            </a:r>
            <a:endParaRPr lang="en-AU" sz="1600">
              <a:latin typeface="Montserrat"/>
            </a:endParaRPr>
          </a:p>
          <a:p>
            <a:pPr marL="285750" indent="-285750" algn="just">
              <a:buChar char="•"/>
            </a:pPr>
            <a:r>
              <a:rPr lang="en-AU" sz="1600">
                <a:latin typeface="Montserrat"/>
                <a:ea typeface="Times New Roman" panose="02020603050405020304" pitchFamily="18" charset="0"/>
              </a:rPr>
              <a:t>Provide upskill pathways for career choices and recommend industry-recognized certifications.</a:t>
            </a:r>
            <a:endParaRPr lang="en-AU" sz="1600">
              <a:latin typeface="Montserrat"/>
            </a:endParaRPr>
          </a:p>
          <a:p>
            <a:pPr marL="285750" indent="-285750" algn="just">
              <a:buChar char="•"/>
            </a:pPr>
            <a:r>
              <a:rPr lang="en-AU" sz="1600">
                <a:latin typeface="Montserrat"/>
                <a:ea typeface="Times New Roman" panose="02020603050405020304" pitchFamily="18" charset="0"/>
              </a:rPr>
              <a:t>Recommend resources for Certified in </a:t>
            </a:r>
            <a:br>
              <a:rPr lang="en-AU" sz="1600">
                <a:latin typeface="Montserrat"/>
                <a:ea typeface="Times New Roman" panose="02020603050405020304" pitchFamily="18" charset="0"/>
              </a:rPr>
            </a:br>
            <a:r>
              <a:rPr lang="en-AU" sz="1600">
                <a:latin typeface="Montserrat"/>
                <a:ea typeface="Times New Roman" panose="02020603050405020304" pitchFamily="18" charset="0"/>
              </a:rPr>
              <a:t>Cybersecurity (CC).</a:t>
            </a:r>
            <a:endParaRPr lang="en-AU" sz="1600">
              <a:latin typeface="Montserrat"/>
            </a:endParaRPr>
          </a:p>
          <a:p>
            <a:pPr marL="285750" indent="-285750" algn="just">
              <a:buChar char="•"/>
            </a:pPr>
            <a:r>
              <a:rPr lang="en-AU" sz="1600">
                <a:latin typeface="Montserrat"/>
                <a:ea typeface="Times New Roman" panose="02020603050405020304" pitchFamily="18" charset="0"/>
              </a:rPr>
              <a:t>Develop communication upskill workshops program with step-by-step checklists for creating presentations on cybersecurity recommendations for clients.</a:t>
            </a:r>
            <a:endParaRPr lang="en-AU" sz="1600">
              <a:latin typeface="Montserrat"/>
            </a:endParaRPr>
          </a:p>
          <a:p>
            <a:pPr marL="285750" indent="-285750" algn="just">
              <a:buChar char="•"/>
            </a:pPr>
            <a:r>
              <a:rPr lang="en-AU" sz="1600">
                <a:latin typeface="Montserrat"/>
                <a:ea typeface="Times New Roman" panose="02020603050405020304" pitchFamily="18" charset="0"/>
              </a:rPr>
              <a:t>Develop a questionnaire to understand clients' cybersecurity awareness training programs.</a:t>
            </a:r>
            <a:endParaRPr lang="en-AU" sz="1600">
              <a:latin typeface="Montserrat"/>
            </a:endParaRPr>
          </a:p>
          <a:p>
            <a:pPr marL="285750" indent="-285750" algn="just">
              <a:buChar char="•"/>
            </a:pPr>
            <a:r>
              <a:rPr lang="en-AU" sz="1600">
                <a:latin typeface="Montserrat"/>
                <a:ea typeface="Times New Roman" panose="02020603050405020304" pitchFamily="18" charset="0"/>
              </a:rPr>
              <a:t>Create a framework for gathering, analysing, and presenting threat intelligence.</a:t>
            </a:r>
            <a:endParaRPr lang="en-AU" sz="1600">
              <a:latin typeface="Montserrat"/>
            </a:endParaRPr>
          </a:p>
          <a:p>
            <a:pPr marL="342900" indent="-342900" algn="just">
              <a:spcBef>
                <a:spcPts val="1200"/>
              </a:spcBef>
              <a:buFont typeface="Symbol" panose="05050102010706020507" pitchFamily="18" charset="2"/>
              <a:buChar char=""/>
            </a:pPr>
            <a:endParaRPr lang="en-AU">
              <a:latin typeface="Montserrat" panose="020B0604020202020204" charset="0"/>
              <a:ea typeface="Times New Roman" panose="02020603050405020304" pitchFamily="18" charset="0"/>
              <a:cs typeface="Mongolian Baiti" panose="03000500000000000000" pitchFamily="66" charset="0"/>
            </a:endParaRPr>
          </a:p>
          <a:p>
            <a:endParaRPr lang="en-US" sz="1600" b="1">
              <a:latin typeface="Montserrat" pitchFamily="2" charset="77"/>
              <a:ea typeface="Times New Roman" panose="02020603050405020304" pitchFamily="18" charset="0"/>
            </a:endParaRPr>
          </a:p>
          <a:p>
            <a:endParaRPr lang="en-US" sz="1600" b="1">
              <a:latin typeface="Montserrat" pitchFamily="2" charset="77"/>
            </a:endParaRPr>
          </a:p>
        </p:txBody>
      </p:sp>
    </p:spTree>
    <p:extLst>
      <p:ext uri="{BB962C8B-B14F-4D97-AF65-F5344CB8AC3E}">
        <p14:creationId xmlns:p14="http://schemas.microsoft.com/office/powerpoint/2010/main" val="228669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12</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21" name="Title 9">
            <a:extLst>
              <a:ext uri="{FF2B5EF4-FFF2-40B4-BE49-F238E27FC236}">
                <a16:creationId xmlns:a16="http://schemas.microsoft.com/office/drawing/2014/main" id="{3FD79836-CF06-FE1B-F13B-C73AD21AC177}"/>
              </a:ext>
            </a:extLst>
          </p:cNvPr>
          <p:cNvSpPr txBox="1">
            <a:spLocks/>
          </p:cNvSpPr>
          <p:nvPr/>
        </p:nvSpPr>
        <p:spPr>
          <a:xfrm>
            <a:off x="114716" y="736608"/>
            <a:ext cx="2493312" cy="16827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Fortify x   </a:t>
            </a:r>
            <a:endParaRPr lang="en-US"/>
          </a:p>
          <a:p>
            <a:r>
              <a:rPr lang="en-AU" err="1"/>
              <a:t>Technosys</a:t>
            </a:r>
          </a:p>
        </p:txBody>
      </p:sp>
      <p:sp>
        <p:nvSpPr>
          <p:cNvPr id="7" name="TextBox 6">
            <a:extLst>
              <a:ext uri="{FF2B5EF4-FFF2-40B4-BE49-F238E27FC236}">
                <a16:creationId xmlns:a16="http://schemas.microsoft.com/office/drawing/2014/main" id="{C95011FF-6197-1E93-44B4-06BA51AC4108}"/>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Project plan:</a:t>
            </a:r>
          </a:p>
          <a:p>
            <a:endParaRPr lang="en-US">
              <a:latin typeface="Montserrat" pitchFamily="2" charset="77"/>
            </a:endParaRPr>
          </a:p>
        </p:txBody>
      </p:sp>
      <p:pic>
        <p:nvPicPr>
          <p:cNvPr id="8" name="Picture 8" descr="Graphical user interface&#10;&#10;Description automatically generated">
            <a:extLst>
              <a:ext uri="{FF2B5EF4-FFF2-40B4-BE49-F238E27FC236}">
                <a16:creationId xmlns:a16="http://schemas.microsoft.com/office/drawing/2014/main" id="{8F13A726-9821-C33E-3CBD-8E6CEA94DEC1}"/>
              </a:ext>
            </a:extLst>
          </p:cNvPr>
          <p:cNvPicPr>
            <a:picLocks noChangeAspect="1"/>
          </p:cNvPicPr>
          <p:nvPr/>
        </p:nvPicPr>
        <p:blipFill>
          <a:blip r:embed="rId4"/>
          <a:stretch>
            <a:fillRect/>
          </a:stretch>
        </p:blipFill>
        <p:spPr>
          <a:xfrm>
            <a:off x="2607992" y="800818"/>
            <a:ext cx="6444010" cy="3367626"/>
          </a:xfrm>
          <a:prstGeom prst="rect">
            <a:avLst/>
          </a:prstGeom>
        </p:spPr>
      </p:pic>
    </p:spTree>
    <p:extLst>
      <p:ext uri="{BB962C8B-B14F-4D97-AF65-F5344CB8AC3E}">
        <p14:creationId xmlns:p14="http://schemas.microsoft.com/office/powerpoint/2010/main" val="385624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13</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7" name="TextBox 6">
            <a:extLst>
              <a:ext uri="{FF2B5EF4-FFF2-40B4-BE49-F238E27FC236}">
                <a16:creationId xmlns:a16="http://schemas.microsoft.com/office/drawing/2014/main" id="{E0CF2A2D-1A72-ECB3-FE4D-5AB41FFFF4A0}"/>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Team Members &amp; Roles:</a:t>
            </a:r>
          </a:p>
          <a:p>
            <a:endParaRPr lang="en-US" b="1">
              <a:latin typeface="Montserrat" pitchFamily="2" charset="77"/>
            </a:endParaRPr>
          </a:p>
        </p:txBody>
      </p:sp>
      <p:graphicFrame>
        <p:nvGraphicFramePr>
          <p:cNvPr id="8" name="Table 7">
            <a:extLst>
              <a:ext uri="{FF2B5EF4-FFF2-40B4-BE49-F238E27FC236}">
                <a16:creationId xmlns:a16="http://schemas.microsoft.com/office/drawing/2014/main" id="{C9DCBD60-2996-7BB1-E83C-89FF6D60BE5C}"/>
              </a:ext>
            </a:extLst>
          </p:cNvPr>
          <p:cNvGraphicFramePr>
            <a:graphicFrameLocks noGrp="1"/>
          </p:cNvGraphicFramePr>
          <p:nvPr>
            <p:extLst>
              <p:ext uri="{D42A27DB-BD31-4B8C-83A1-F6EECF244321}">
                <p14:modId xmlns:p14="http://schemas.microsoft.com/office/powerpoint/2010/main" val="3903736670"/>
              </p:ext>
            </p:extLst>
          </p:nvPr>
        </p:nvGraphicFramePr>
        <p:xfrm>
          <a:off x="2761586" y="616074"/>
          <a:ext cx="4307124" cy="3343666"/>
        </p:xfrm>
        <a:graphic>
          <a:graphicData uri="http://schemas.openxmlformats.org/drawingml/2006/table">
            <a:tbl>
              <a:tblPr firstRow="1" firstCol="1" bandRow="1">
                <a:tableStyleId>{668617F7-BD45-45D3-9494-08AB8ACE10ED}</a:tableStyleId>
              </a:tblPr>
              <a:tblGrid>
                <a:gridCol w="2564819">
                  <a:extLst>
                    <a:ext uri="{9D8B030D-6E8A-4147-A177-3AD203B41FA5}">
                      <a16:colId xmlns:a16="http://schemas.microsoft.com/office/drawing/2014/main" val="2629928309"/>
                    </a:ext>
                  </a:extLst>
                </a:gridCol>
                <a:gridCol w="1742305">
                  <a:extLst>
                    <a:ext uri="{9D8B030D-6E8A-4147-A177-3AD203B41FA5}">
                      <a16:colId xmlns:a16="http://schemas.microsoft.com/office/drawing/2014/main" val="1212423206"/>
                    </a:ext>
                  </a:extLst>
                </a:gridCol>
              </a:tblGrid>
              <a:tr h="127795">
                <a:tc>
                  <a:txBody>
                    <a:bodyPr/>
                    <a:lstStyle/>
                    <a:p>
                      <a:pPr>
                        <a:spcBef>
                          <a:spcPts val="600"/>
                        </a:spcBef>
                        <a:spcAft>
                          <a:spcPts val="600"/>
                        </a:spcAft>
                      </a:pPr>
                      <a:r>
                        <a:rPr lang="en-AU" sz="800" b="1">
                          <a:solidFill>
                            <a:schemeClr val="bg1"/>
                          </a:solidFill>
                          <a:effectLst/>
                          <a:latin typeface="Montserrat" pitchFamily="2" charset="77"/>
                        </a:rPr>
                        <a:t>Name</a:t>
                      </a:r>
                      <a:endParaRPr lang="en-AU" sz="8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0911" marR="60911" marT="0" marB="0">
                    <a:solidFill>
                      <a:srgbClr val="0070C0"/>
                    </a:solidFill>
                  </a:tcPr>
                </a:tc>
                <a:tc>
                  <a:txBody>
                    <a:bodyPr/>
                    <a:lstStyle/>
                    <a:p>
                      <a:pPr>
                        <a:spcBef>
                          <a:spcPts val="600"/>
                        </a:spcBef>
                        <a:spcAft>
                          <a:spcPts val="600"/>
                        </a:spcAft>
                      </a:pPr>
                      <a:r>
                        <a:rPr lang="en-AU" sz="800" b="1">
                          <a:solidFill>
                            <a:schemeClr val="bg1"/>
                          </a:solidFill>
                          <a:effectLst/>
                          <a:latin typeface="Montserrat" pitchFamily="2" charset="77"/>
                        </a:rPr>
                        <a:t>Role</a:t>
                      </a:r>
                      <a:endParaRPr lang="en-AU" sz="8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0911" marR="60911" marT="0" marB="0">
                    <a:solidFill>
                      <a:srgbClr val="0070C0"/>
                    </a:solidFill>
                  </a:tcPr>
                </a:tc>
                <a:extLst>
                  <a:ext uri="{0D108BD9-81ED-4DB2-BD59-A6C34878D82A}">
                    <a16:rowId xmlns:a16="http://schemas.microsoft.com/office/drawing/2014/main" val="529229631"/>
                  </a:ext>
                </a:extLst>
              </a:tr>
              <a:tr h="127795">
                <a:tc>
                  <a:txBody>
                    <a:bodyPr/>
                    <a:lstStyle/>
                    <a:p>
                      <a:pPr>
                        <a:spcBef>
                          <a:spcPts val="600"/>
                        </a:spcBef>
                        <a:spcAft>
                          <a:spcPts val="600"/>
                        </a:spcAft>
                      </a:pPr>
                      <a:r>
                        <a:rPr lang="en-AU" sz="800">
                          <a:effectLst/>
                          <a:latin typeface="Montserrat" pitchFamily="2" charset="77"/>
                        </a:rPr>
                        <a:t>Shravan Kumar Paladugu</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Project Lead</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724591836"/>
                  </a:ext>
                </a:extLst>
              </a:tr>
              <a:tr h="127795">
                <a:tc>
                  <a:txBody>
                    <a:bodyPr/>
                    <a:lstStyle/>
                    <a:p>
                      <a:pPr>
                        <a:spcBef>
                          <a:spcPts val="600"/>
                        </a:spcBef>
                        <a:spcAft>
                          <a:spcPts val="600"/>
                        </a:spcAft>
                      </a:pPr>
                      <a:r>
                        <a:rPr lang="en-AU" sz="800">
                          <a:effectLst/>
                          <a:latin typeface="Montserrat" pitchFamily="2" charset="77"/>
                        </a:rPr>
                        <a:t>Bill Petridis</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Lead (Research)</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4161179881"/>
                  </a:ext>
                </a:extLst>
              </a:tr>
              <a:tr h="127795">
                <a:tc>
                  <a:txBody>
                    <a:bodyPr/>
                    <a:lstStyle/>
                    <a:p>
                      <a:pPr>
                        <a:spcBef>
                          <a:spcPts val="600"/>
                        </a:spcBef>
                        <a:spcAft>
                          <a:spcPts val="600"/>
                        </a:spcAft>
                      </a:pPr>
                      <a:r>
                        <a:rPr lang="en-AU" sz="800">
                          <a:effectLst/>
                          <a:latin typeface="Montserrat" pitchFamily="2" charset="77"/>
                        </a:rPr>
                        <a:t>Danielle Dimakis</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205029498"/>
                  </a:ext>
                </a:extLst>
              </a:tr>
              <a:tr h="127795">
                <a:tc>
                  <a:txBody>
                    <a:bodyPr/>
                    <a:lstStyle/>
                    <a:p>
                      <a:pPr>
                        <a:spcBef>
                          <a:spcPts val="600"/>
                        </a:spcBef>
                        <a:spcAft>
                          <a:spcPts val="600"/>
                        </a:spcAft>
                      </a:pPr>
                      <a:r>
                        <a:rPr lang="en-AU" sz="800">
                          <a:effectLst/>
                          <a:latin typeface="Montserrat" pitchFamily="2" charset="77"/>
                        </a:rPr>
                        <a:t>Manav Lath</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378414316"/>
                  </a:ext>
                </a:extLst>
              </a:tr>
              <a:tr h="127795">
                <a:tc>
                  <a:txBody>
                    <a:bodyPr/>
                    <a:lstStyle/>
                    <a:p>
                      <a:pPr>
                        <a:spcBef>
                          <a:spcPts val="600"/>
                        </a:spcBef>
                        <a:spcAft>
                          <a:spcPts val="600"/>
                        </a:spcAft>
                      </a:pPr>
                      <a:r>
                        <a:rPr lang="en-AU" sz="800">
                          <a:effectLst/>
                          <a:latin typeface="Montserrat" pitchFamily="2" charset="77"/>
                        </a:rPr>
                        <a:t>Viraj Kalpeshbhai Prajapati</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659037160"/>
                  </a:ext>
                </a:extLst>
              </a:tr>
              <a:tr h="127795">
                <a:tc>
                  <a:txBody>
                    <a:bodyPr/>
                    <a:lstStyle/>
                    <a:p>
                      <a:pPr>
                        <a:spcBef>
                          <a:spcPts val="600"/>
                        </a:spcBef>
                        <a:spcAft>
                          <a:spcPts val="600"/>
                        </a:spcAft>
                      </a:pPr>
                      <a:r>
                        <a:rPr lang="en-AU" sz="800">
                          <a:effectLst/>
                          <a:latin typeface="Montserrat" pitchFamily="2" charset="77"/>
                        </a:rPr>
                        <a:t>Abigail Chong</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151438235"/>
                  </a:ext>
                </a:extLst>
              </a:tr>
              <a:tr h="127795">
                <a:tc>
                  <a:txBody>
                    <a:bodyPr/>
                    <a:lstStyle/>
                    <a:p>
                      <a:pPr>
                        <a:spcBef>
                          <a:spcPts val="600"/>
                        </a:spcBef>
                        <a:spcAft>
                          <a:spcPts val="600"/>
                        </a:spcAft>
                      </a:pPr>
                      <a:r>
                        <a:rPr lang="en-AU" sz="800">
                          <a:effectLst/>
                          <a:latin typeface="Montserrat" pitchFamily="2" charset="77"/>
                        </a:rPr>
                        <a:t>Sri Varshini Reddy</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756209625"/>
                  </a:ext>
                </a:extLst>
              </a:tr>
              <a:tr h="127795">
                <a:tc>
                  <a:txBody>
                    <a:bodyPr/>
                    <a:lstStyle/>
                    <a:p>
                      <a:pPr>
                        <a:spcBef>
                          <a:spcPts val="600"/>
                        </a:spcBef>
                        <a:spcAft>
                          <a:spcPts val="600"/>
                        </a:spcAft>
                      </a:pPr>
                      <a:r>
                        <a:rPr lang="en-AU" sz="800">
                          <a:effectLst/>
                          <a:latin typeface="Montserrat" pitchFamily="2" charset="77"/>
                        </a:rPr>
                        <a:t>Daniel Stanning</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4175480774"/>
                  </a:ext>
                </a:extLst>
              </a:tr>
              <a:tr h="127795">
                <a:tc>
                  <a:txBody>
                    <a:bodyPr/>
                    <a:lstStyle/>
                    <a:p>
                      <a:pPr>
                        <a:spcBef>
                          <a:spcPts val="600"/>
                        </a:spcBef>
                        <a:spcAft>
                          <a:spcPts val="600"/>
                        </a:spcAft>
                      </a:pPr>
                      <a:r>
                        <a:rPr lang="en-AU" sz="800">
                          <a:effectLst/>
                          <a:latin typeface="Montserrat" pitchFamily="2" charset="77"/>
                        </a:rPr>
                        <a:t>Kevin Kidd</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623069301"/>
                  </a:ext>
                </a:extLst>
              </a:tr>
              <a:tr h="127795">
                <a:tc>
                  <a:txBody>
                    <a:bodyPr/>
                    <a:lstStyle/>
                    <a:p>
                      <a:pPr>
                        <a:spcBef>
                          <a:spcPts val="600"/>
                        </a:spcBef>
                        <a:spcAft>
                          <a:spcPts val="600"/>
                        </a:spcAft>
                      </a:pPr>
                      <a:r>
                        <a:rPr lang="en-AU" sz="800">
                          <a:effectLst/>
                          <a:latin typeface="Montserrat" pitchFamily="2" charset="77"/>
                        </a:rPr>
                        <a:t>David Wang</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1746597173"/>
                  </a:ext>
                </a:extLst>
              </a:tr>
              <a:tr h="127795">
                <a:tc>
                  <a:txBody>
                    <a:bodyPr/>
                    <a:lstStyle/>
                    <a:p>
                      <a:pPr>
                        <a:spcBef>
                          <a:spcPts val="600"/>
                        </a:spcBef>
                        <a:spcAft>
                          <a:spcPts val="600"/>
                        </a:spcAft>
                      </a:pPr>
                      <a:r>
                        <a:rPr lang="en-AU" sz="800">
                          <a:effectLst/>
                          <a:latin typeface="Montserrat" pitchFamily="2" charset="77"/>
                        </a:rPr>
                        <a:t>George Gkoumas</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507367284"/>
                  </a:ext>
                </a:extLst>
              </a:tr>
              <a:tr h="127795">
                <a:tc>
                  <a:txBody>
                    <a:bodyPr/>
                    <a:lstStyle/>
                    <a:p>
                      <a:pPr>
                        <a:spcBef>
                          <a:spcPts val="600"/>
                        </a:spcBef>
                        <a:spcAft>
                          <a:spcPts val="600"/>
                        </a:spcAft>
                      </a:pPr>
                      <a:r>
                        <a:rPr lang="en-AU" sz="800">
                          <a:effectLst/>
                          <a:latin typeface="Montserrat" pitchFamily="2" charset="77"/>
                        </a:rPr>
                        <a:t>Chi Wai Lewis Yau</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587402298"/>
                  </a:ext>
                </a:extLst>
              </a:tr>
              <a:tr h="127795">
                <a:tc>
                  <a:txBody>
                    <a:bodyPr/>
                    <a:lstStyle/>
                    <a:p>
                      <a:pPr>
                        <a:spcBef>
                          <a:spcPts val="600"/>
                        </a:spcBef>
                        <a:spcAft>
                          <a:spcPts val="600"/>
                        </a:spcAft>
                      </a:pPr>
                      <a:r>
                        <a:rPr lang="en-AU" sz="800">
                          <a:effectLst/>
                          <a:latin typeface="Montserrat" pitchFamily="2" charset="77"/>
                        </a:rPr>
                        <a:t>Aayush Talwar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381087765"/>
                  </a:ext>
                </a:extLst>
              </a:tr>
              <a:tr h="127795">
                <a:tc>
                  <a:txBody>
                    <a:bodyPr/>
                    <a:lstStyle/>
                    <a:p>
                      <a:pPr>
                        <a:spcBef>
                          <a:spcPts val="600"/>
                        </a:spcBef>
                        <a:spcAft>
                          <a:spcPts val="600"/>
                        </a:spcAft>
                      </a:pPr>
                      <a:r>
                        <a:rPr lang="en-AU" sz="800">
                          <a:effectLst/>
                          <a:latin typeface="Montserrat" pitchFamily="2" charset="77"/>
                        </a:rPr>
                        <a:t>Nadia Maharani Azhari</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820217148"/>
                  </a:ext>
                </a:extLst>
              </a:tr>
              <a:tr h="127795">
                <a:tc>
                  <a:txBody>
                    <a:bodyPr/>
                    <a:lstStyle/>
                    <a:p>
                      <a:pPr>
                        <a:spcBef>
                          <a:spcPts val="600"/>
                        </a:spcBef>
                        <a:spcAft>
                          <a:spcPts val="600"/>
                        </a:spcAft>
                      </a:pPr>
                      <a:r>
                        <a:rPr lang="en-AU" sz="800">
                          <a:effectLst/>
                          <a:latin typeface="Montserrat" pitchFamily="2" charset="77"/>
                        </a:rPr>
                        <a:t>Meet Kishorbhai Gadhiya</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Lead (Development)</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13373216"/>
                  </a:ext>
                </a:extLst>
              </a:tr>
              <a:tr h="127795">
                <a:tc>
                  <a:txBody>
                    <a:bodyPr/>
                    <a:lstStyle/>
                    <a:p>
                      <a:pPr>
                        <a:spcBef>
                          <a:spcPts val="600"/>
                        </a:spcBef>
                        <a:spcAft>
                          <a:spcPts val="600"/>
                        </a:spcAft>
                      </a:pPr>
                      <a:r>
                        <a:rPr lang="en-AU" sz="800">
                          <a:effectLst/>
                          <a:latin typeface="Montserrat" pitchFamily="2" charset="77"/>
                        </a:rPr>
                        <a:t>Archankumar Pareshbhai Patel</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1498408559"/>
                  </a:ext>
                </a:extLst>
              </a:tr>
              <a:tr h="127795">
                <a:tc>
                  <a:txBody>
                    <a:bodyPr/>
                    <a:lstStyle/>
                    <a:p>
                      <a:pPr>
                        <a:spcBef>
                          <a:spcPts val="600"/>
                        </a:spcBef>
                        <a:spcAft>
                          <a:spcPts val="600"/>
                        </a:spcAft>
                      </a:pPr>
                      <a:r>
                        <a:rPr lang="en-AU" sz="800">
                          <a:effectLst/>
                          <a:latin typeface="Montserrat" pitchFamily="2" charset="77"/>
                        </a:rPr>
                        <a:t>Mahidhar Reddy Nalamaru</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3884405909"/>
                  </a:ext>
                </a:extLst>
              </a:tr>
              <a:tr h="127795">
                <a:tc>
                  <a:txBody>
                    <a:bodyPr/>
                    <a:lstStyle/>
                    <a:p>
                      <a:pPr>
                        <a:spcBef>
                          <a:spcPts val="600"/>
                        </a:spcBef>
                        <a:spcAft>
                          <a:spcPts val="600"/>
                        </a:spcAft>
                      </a:pPr>
                      <a:r>
                        <a:rPr lang="en-AU" sz="800">
                          <a:effectLst/>
                          <a:latin typeface="Montserrat" pitchFamily="2" charset="77"/>
                        </a:rPr>
                        <a:t>Tom Watt</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102943393"/>
                  </a:ext>
                </a:extLst>
              </a:tr>
              <a:tr h="127795">
                <a:tc>
                  <a:txBody>
                    <a:bodyPr/>
                    <a:lstStyle/>
                    <a:p>
                      <a:pPr>
                        <a:spcBef>
                          <a:spcPts val="600"/>
                        </a:spcBef>
                        <a:spcAft>
                          <a:spcPts val="600"/>
                        </a:spcAft>
                      </a:pPr>
                      <a:r>
                        <a:rPr lang="en-AU" sz="800">
                          <a:effectLst/>
                          <a:latin typeface="Montserrat" pitchFamily="2" charset="77"/>
                        </a:rPr>
                        <a:t>Samruddhi Pradeep Patil</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1429478967"/>
                  </a:ext>
                </a:extLst>
              </a:tr>
              <a:tr h="127795">
                <a:tc>
                  <a:txBody>
                    <a:bodyPr/>
                    <a:lstStyle/>
                    <a:p>
                      <a:pPr>
                        <a:spcBef>
                          <a:spcPts val="600"/>
                        </a:spcBef>
                        <a:spcAft>
                          <a:spcPts val="600"/>
                        </a:spcAft>
                      </a:pPr>
                      <a:r>
                        <a:rPr lang="en-AU" sz="800">
                          <a:effectLst/>
                          <a:latin typeface="Montserrat" pitchFamily="2" charset="77"/>
                        </a:rPr>
                        <a:t>Hassan Madni</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124710676"/>
                  </a:ext>
                </a:extLst>
              </a:tr>
              <a:tr h="127795">
                <a:tc>
                  <a:txBody>
                    <a:bodyPr/>
                    <a:lstStyle/>
                    <a:p>
                      <a:pPr>
                        <a:spcBef>
                          <a:spcPts val="600"/>
                        </a:spcBef>
                        <a:spcAft>
                          <a:spcPts val="600"/>
                        </a:spcAft>
                      </a:pPr>
                      <a:r>
                        <a:rPr lang="en-AU" sz="800">
                          <a:effectLst/>
                          <a:latin typeface="Montserrat" pitchFamily="2" charset="77"/>
                        </a:rPr>
                        <a:t>Bruce Roberts</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700295180"/>
                  </a:ext>
                </a:extLst>
              </a:tr>
              <a:tr h="127795">
                <a:tc>
                  <a:txBody>
                    <a:bodyPr/>
                    <a:lstStyle/>
                    <a:p>
                      <a:pPr>
                        <a:spcBef>
                          <a:spcPts val="600"/>
                        </a:spcBef>
                        <a:spcAft>
                          <a:spcPts val="600"/>
                        </a:spcAft>
                      </a:pPr>
                      <a:r>
                        <a:rPr lang="en-AU" sz="800">
                          <a:effectLst/>
                          <a:latin typeface="Montserrat" pitchFamily="2" charset="77"/>
                        </a:rPr>
                        <a:t>Julia Axelrod</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815442799"/>
                  </a:ext>
                </a:extLst>
              </a:tr>
              <a:tr h="127795">
                <a:tc>
                  <a:txBody>
                    <a:bodyPr/>
                    <a:lstStyle/>
                    <a:p>
                      <a:pPr>
                        <a:spcBef>
                          <a:spcPts val="600"/>
                        </a:spcBef>
                        <a:spcAft>
                          <a:spcPts val="600"/>
                        </a:spcAft>
                      </a:pPr>
                      <a:r>
                        <a:rPr lang="en-AU" sz="800">
                          <a:effectLst/>
                          <a:latin typeface="Montserrat" pitchFamily="2" charset="77"/>
                        </a:rPr>
                        <a:t>Holly Jane Collett</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2733323606"/>
                  </a:ext>
                </a:extLst>
              </a:tr>
              <a:tr h="127795">
                <a:tc>
                  <a:txBody>
                    <a:bodyPr/>
                    <a:lstStyle/>
                    <a:p>
                      <a:pPr>
                        <a:spcBef>
                          <a:spcPts val="600"/>
                        </a:spcBef>
                        <a:spcAft>
                          <a:spcPts val="600"/>
                        </a:spcAft>
                      </a:pPr>
                      <a:r>
                        <a:rPr lang="en-AU" sz="800">
                          <a:effectLst/>
                          <a:latin typeface="Montserrat" pitchFamily="2" charset="77"/>
                        </a:rPr>
                        <a:t>Anudeep Chengalvala </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974820613"/>
                  </a:ext>
                </a:extLst>
              </a:tr>
              <a:tr h="148791">
                <a:tc>
                  <a:txBody>
                    <a:bodyPr/>
                    <a:lstStyle/>
                    <a:p>
                      <a:pPr>
                        <a:spcBef>
                          <a:spcPts val="600"/>
                        </a:spcBef>
                        <a:spcAft>
                          <a:spcPts val="600"/>
                        </a:spcAft>
                      </a:pPr>
                      <a:r>
                        <a:rPr lang="en-AU" sz="800">
                          <a:effectLst/>
                          <a:latin typeface="Montserrat" pitchFamily="2" charset="77"/>
                        </a:rPr>
                        <a:t>Tom Edmondson</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tc>
                  <a:txBody>
                    <a:bodyPr/>
                    <a:lstStyle/>
                    <a:p>
                      <a:pPr>
                        <a:spcBef>
                          <a:spcPts val="600"/>
                        </a:spcBef>
                        <a:spcAft>
                          <a:spcPts val="600"/>
                        </a:spcAft>
                      </a:pPr>
                      <a:r>
                        <a:rPr lang="en-AU" sz="800">
                          <a:effectLst/>
                          <a:latin typeface="Montserrat" pitchFamily="2" charset="77"/>
                        </a:rPr>
                        <a:t>Team Member</a:t>
                      </a:r>
                      <a:endParaRPr lang="en-AU" sz="800">
                        <a:effectLst/>
                        <a:latin typeface="Montserrat" pitchFamily="2" charset="77"/>
                        <a:ea typeface="DengXian" panose="02010600030101010101" pitchFamily="2" charset="-122"/>
                        <a:cs typeface="Arial" panose="020B0604020202020204" pitchFamily="34" charset="0"/>
                      </a:endParaRPr>
                    </a:p>
                  </a:txBody>
                  <a:tcPr marL="60911" marR="60911" marT="0" marB="0"/>
                </a:tc>
                <a:extLst>
                  <a:ext uri="{0D108BD9-81ED-4DB2-BD59-A6C34878D82A}">
                    <a16:rowId xmlns:a16="http://schemas.microsoft.com/office/drawing/2014/main" val="813248381"/>
                  </a:ext>
                </a:extLst>
              </a:tr>
            </a:tbl>
          </a:graphicData>
        </a:graphic>
      </p:graphicFrame>
      <p:graphicFrame>
        <p:nvGraphicFramePr>
          <p:cNvPr id="11" name="Table 10">
            <a:extLst>
              <a:ext uri="{FF2B5EF4-FFF2-40B4-BE49-F238E27FC236}">
                <a16:creationId xmlns:a16="http://schemas.microsoft.com/office/drawing/2014/main" id="{60D09D9B-5FAE-17E1-656C-E6694CE48412}"/>
              </a:ext>
            </a:extLst>
          </p:cNvPr>
          <p:cNvGraphicFramePr>
            <a:graphicFrameLocks noGrp="1"/>
          </p:cNvGraphicFramePr>
          <p:nvPr>
            <p:extLst>
              <p:ext uri="{D42A27DB-BD31-4B8C-83A1-F6EECF244321}">
                <p14:modId xmlns:p14="http://schemas.microsoft.com/office/powerpoint/2010/main" val="251699467"/>
              </p:ext>
            </p:extLst>
          </p:nvPr>
        </p:nvGraphicFramePr>
        <p:xfrm>
          <a:off x="2759455" y="4060652"/>
          <a:ext cx="3927452" cy="923002"/>
        </p:xfrm>
        <a:graphic>
          <a:graphicData uri="http://schemas.openxmlformats.org/drawingml/2006/table">
            <a:tbl>
              <a:tblPr firstRow="1" firstCol="1" bandRow="1">
                <a:tableStyleId>{668617F7-BD45-45D3-9494-08AB8ACE10ED}</a:tableStyleId>
              </a:tblPr>
              <a:tblGrid>
                <a:gridCol w="2151062">
                  <a:extLst>
                    <a:ext uri="{9D8B030D-6E8A-4147-A177-3AD203B41FA5}">
                      <a16:colId xmlns:a16="http://schemas.microsoft.com/office/drawing/2014/main" val="2596688978"/>
                    </a:ext>
                  </a:extLst>
                </a:gridCol>
                <a:gridCol w="1776390">
                  <a:extLst>
                    <a:ext uri="{9D8B030D-6E8A-4147-A177-3AD203B41FA5}">
                      <a16:colId xmlns:a16="http://schemas.microsoft.com/office/drawing/2014/main" val="652001898"/>
                    </a:ext>
                  </a:extLst>
                </a:gridCol>
              </a:tblGrid>
              <a:tr h="153743">
                <a:tc>
                  <a:txBody>
                    <a:bodyPr/>
                    <a:lstStyle/>
                    <a:p>
                      <a:pPr algn="just">
                        <a:spcBef>
                          <a:spcPts val="600"/>
                        </a:spcBef>
                        <a:spcAft>
                          <a:spcPts val="600"/>
                        </a:spcAft>
                      </a:pPr>
                      <a:r>
                        <a:rPr lang="en-AU" sz="800" b="1">
                          <a:solidFill>
                            <a:schemeClr val="bg1"/>
                          </a:solidFill>
                          <a:effectLst/>
                          <a:latin typeface="Montserrat"/>
                        </a:rPr>
                        <a:t>Name</a:t>
                      </a:r>
                      <a:endParaRPr lang="en-AU" sz="1100" b="1">
                        <a:solidFill>
                          <a:schemeClr val="bg1"/>
                        </a:solidFill>
                        <a:effectLst/>
                        <a:latin typeface="Montserrat"/>
                        <a:ea typeface="DengXian" panose="02010600030101010101" pitchFamily="2" charset="-122"/>
                        <a:cs typeface="Arial" panose="020B0604020202020204" pitchFamily="34" charset="0"/>
                      </a:endParaRPr>
                    </a:p>
                  </a:txBody>
                  <a:tcPr marL="68580" marR="68580" marT="0" marB="0">
                    <a:solidFill>
                      <a:srgbClr val="0070C0"/>
                    </a:solidFill>
                  </a:tcPr>
                </a:tc>
                <a:tc>
                  <a:txBody>
                    <a:bodyPr/>
                    <a:lstStyle/>
                    <a:p>
                      <a:pPr algn="just">
                        <a:spcBef>
                          <a:spcPts val="600"/>
                        </a:spcBef>
                        <a:spcAft>
                          <a:spcPts val="600"/>
                        </a:spcAft>
                      </a:pPr>
                      <a:r>
                        <a:rPr lang="en-AU" sz="800" b="1">
                          <a:solidFill>
                            <a:schemeClr val="bg1"/>
                          </a:solidFill>
                          <a:effectLst/>
                          <a:latin typeface="Montserrat"/>
                        </a:rPr>
                        <a:t>Role</a:t>
                      </a:r>
                      <a:endParaRPr lang="en-AU" sz="1100" b="1">
                        <a:solidFill>
                          <a:schemeClr val="bg1"/>
                        </a:solidFill>
                        <a:effectLst/>
                        <a:latin typeface="Montserrat"/>
                        <a:ea typeface="DengXian" panose="02010600030101010101" pitchFamily="2" charset="-122"/>
                        <a:cs typeface="Arial" panose="020B0604020202020204" pitchFamily="34" charset="0"/>
                      </a:endParaRPr>
                    </a:p>
                  </a:txBody>
                  <a:tcPr marL="68580" marR="68580" marT="0" marB="0">
                    <a:solidFill>
                      <a:srgbClr val="0070C0"/>
                    </a:solidFill>
                  </a:tcPr>
                </a:tc>
                <a:extLst>
                  <a:ext uri="{0D108BD9-81ED-4DB2-BD59-A6C34878D82A}">
                    <a16:rowId xmlns:a16="http://schemas.microsoft.com/office/drawing/2014/main" val="825980223"/>
                  </a:ext>
                </a:extLst>
              </a:tr>
              <a:tr h="154287">
                <a:tc>
                  <a:txBody>
                    <a:bodyPr/>
                    <a:lstStyle/>
                    <a:p>
                      <a:pPr algn="just">
                        <a:lnSpc>
                          <a:spcPct val="107000"/>
                        </a:lnSpc>
                        <a:spcBef>
                          <a:spcPts val="600"/>
                        </a:spcBef>
                        <a:spcAft>
                          <a:spcPts val="600"/>
                        </a:spcAft>
                      </a:pPr>
                      <a:r>
                        <a:rPr lang="en-AU" sz="800">
                          <a:effectLst/>
                          <a:latin typeface="Montserrat"/>
                        </a:rPr>
                        <a:t>Jerome Le Duc</a:t>
                      </a:r>
                      <a:endParaRPr lang="en-AU" sz="1100">
                        <a:effectLst/>
                        <a:latin typeface="Montserrat"/>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a:rPr>
                        <a:t> TechSys activities Lead</a:t>
                      </a:r>
                      <a:endParaRPr lang="en-AU" sz="1100">
                        <a:effectLst/>
                        <a:latin typeface="Montserrat"/>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66492869"/>
                  </a:ext>
                </a:extLst>
              </a:tr>
              <a:tr h="153743">
                <a:tc>
                  <a:txBody>
                    <a:bodyPr/>
                    <a:lstStyle/>
                    <a:p>
                      <a:pPr algn="just">
                        <a:spcBef>
                          <a:spcPts val="600"/>
                        </a:spcBef>
                        <a:spcAft>
                          <a:spcPts val="600"/>
                        </a:spcAft>
                      </a:pPr>
                      <a:r>
                        <a:rPr lang="en-AU" sz="800">
                          <a:effectLst/>
                          <a:latin typeface="Montserrat"/>
                        </a:rPr>
                        <a:t>Hariharan Saritha  </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a:rPr>
                        <a:t>Team Member    </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97585994"/>
                  </a:ext>
                </a:extLst>
              </a:tr>
              <a:tr h="153743">
                <a:tc>
                  <a:txBody>
                    <a:bodyPr/>
                    <a:lstStyle/>
                    <a:p>
                      <a:pPr algn="just">
                        <a:spcBef>
                          <a:spcPts val="600"/>
                        </a:spcBef>
                        <a:spcAft>
                          <a:spcPts val="600"/>
                        </a:spcAft>
                      </a:pPr>
                      <a:r>
                        <a:rPr lang="en-AU" sz="800">
                          <a:effectLst/>
                          <a:latin typeface="Montserrat"/>
                        </a:rPr>
                        <a:t>Evan De Silva</a:t>
                      </a:r>
                      <a:endParaRPr lang="en-AU" sz="1100">
                        <a:effectLst/>
                        <a:latin typeface="Montserrat"/>
                        <a:ea typeface="DengXian" panose="02010600030101010101" pitchFamily="2" charset="-122"/>
                        <a:cs typeface="Arial" panose="020B0604020202020204" pitchFamily="34" charset="0"/>
                      </a:endParaRPr>
                    </a:p>
                  </a:txBody>
                  <a:tcPr marL="68580" marR="68580" marT="0" marB="0"/>
                </a:tc>
                <a:tc>
                  <a:txBody>
                    <a:bodyPr/>
                    <a:lstStyle/>
                    <a:p>
                      <a:pPr lvl="0" algn="just">
                        <a:spcBef>
                          <a:spcPts val="600"/>
                        </a:spcBef>
                        <a:spcAft>
                          <a:spcPts val="600"/>
                        </a:spcAft>
                        <a:buNone/>
                      </a:pPr>
                      <a:r>
                        <a:rPr lang="en-AU" sz="800">
                          <a:effectLst/>
                          <a:latin typeface="Montserrat"/>
                        </a:rPr>
                        <a:t>Team Member</a:t>
                      </a:r>
                      <a:endParaRPr lang="en-US"/>
                    </a:p>
                  </a:txBody>
                  <a:tcPr marL="68580" marR="68580" marT="0" marB="0"/>
                </a:tc>
                <a:extLst>
                  <a:ext uri="{0D108BD9-81ED-4DB2-BD59-A6C34878D82A}">
                    <a16:rowId xmlns:a16="http://schemas.microsoft.com/office/drawing/2014/main" val="3031986678"/>
                  </a:ext>
                </a:extLst>
              </a:tr>
              <a:tr h="153743">
                <a:tc>
                  <a:txBody>
                    <a:bodyPr/>
                    <a:lstStyle/>
                    <a:p>
                      <a:pPr algn="just">
                        <a:spcBef>
                          <a:spcPts val="600"/>
                        </a:spcBef>
                        <a:spcAft>
                          <a:spcPts val="600"/>
                        </a:spcAft>
                      </a:pPr>
                      <a:r>
                        <a:rPr lang="en-AU" sz="800">
                          <a:effectLst/>
                          <a:latin typeface="Montserrat"/>
                        </a:rPr>
                        <a:t>Pratibha Sharma</a:t>
                      </a:r>
                      <a:endParaRPr lang="en-AU" sz="1100">
                        <a:effectLst/>
                        <a:latin typeface="Montserrat"/>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a:rPr>
                        <a:t>Team Member    </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44845685"/>
                  </a:ext>
                </a:extLst>
              </a:tr>
              <a:tr h="153743">
                <a:tc>
                  <a:txBody>
                    <a:bodyPr/>
                    <a:lstStyle/>
                    <a:p>
                      <a:pPr algn="just">
                        <a:spcBef>
                          <a:spcPts val="600"/>
                        </a:spcBef>
                        <a:spcAft>
                          <a:spcPts val="600"/>
                        </a:spcAft>
                      </a:pPr>
                      <a:r>
                        <a:rPr lang="en-AU" sz="800">
                          <a:effectLst/>
                          <a:latin typeface="Montserrat"/>
                        </a:rPr>
                        <a:t>Bryan Gunawan</a:t>
                      </a:r>
                      <a:endParaRPr lang="en-AU" sz="1100">
                        <a:effectLst/>
                        <a:latin typeface="Montserrat"/>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a:rPr>
                        <a:t>Team Member</a:t>
                      </a:r>
                    </a:p>
                  </a:txBody>
                  <a:tcPr marL="68580" marR="68580" marT="0" marB="0"/>
                </a:tc>
                <a:extLst>
                  <a:ext uri="{0D108BD9-81ED-4DB2-BD59-A6C34878D82A}">
                    <a16:rowId xmlns:a16="http://schemas.microsoft.com/office/drawing/2014/main" val="3404296059"/>
                  </a:ext>
                </a:extLst>
              </a:tr>
            </a:tbl>
          </a:graphicData>
        </a:graphic>
      </p:graphicFrame>
      <p:sp>
        <p:nvSpPr>
          <p:cNvPr id="12" name="Title 9">
            <a:extLst>
              <a:ext uri="{FF2B5EF4-FFF2-40B4-BE49-F238E27FC236}">
                <a16:creationId xmlns:a16="http://schemas.microsoft.com/office/drawing/2014/main" id="{3FD79836-CF06-FE1B-F13B-C73AD21AC177}"/>
              </a:ext>
            </a:extLst>
          </p:cNvPr>
          <p:cNvSpPr txBox="1">
            <a:spLocks/>
          </p:cNvSpPr>
          <p:nvPr/>
        </p:nvSpPr>
        <p:spPr>
          <a:xfrm>
            <a:off x="114716" y="736608"/>
            <a:ext cx="2497956" cy="17208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Fortify x       </a:t>
            </a:r>
            <a:r>
              <a:rPr lang="en-AU" err="1"/>
              <a:t>Technosys</a:t>
            </a:r>
          </a:p>
        </p:txBody>
      </p:sp>
    </p:spTree>
    <p:extLst>
      <p:ext uri="{BB962C8B-B14F-4D97-AF65-F5344CB8AC3E}">
        <p14:creationId xmlns:p14="http://schemas.microsoft.com/office/powerpoint/2010/main" val="2662042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14</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63DCD3A8-0B99-2742-0EC9-3ED5D3151073}"/>
              </a:ext>
            </a:extLst>
          </p:cNvPr>
          <p:cNvSpPr txBox="1">
            <a:spLocks/>
          </p:cNvSpPr>
          <p:nvPr/>
        </p:nvSpPr>
        <p:spPr>
          <a:xfrm>
            <a:off x="99426" y="809132"/>
            <a:ext cx="2608028" cy="74932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NASA Exploits</a:t>
            </a:r>
          </a:p>
        </p:txBody>
      </p:sp>
      <p:sp>
        <p:nvSpPr>
          <p:cNvPr id="7" name="TextBox 6">
            <a:extLst>
              <a:ext uri="{FF2B5EF4-FFF2-40B4-BE49-F238E27FC236}">
                <a16:creationId xmlns:a16="http://schemas.microsoft.com/office/drawing/2014/main" id="{406A916D-77F7-43E3-7629-22EF5AEE9DFB}"/>
              </a:ext>
            </a:extLst>
          </p:cNvPr>
          <p:cNvSpPr txBox="1"/>
          <p:nvPr/>
        </p:nvSpPr>
        <p:spPr>
          <a:xfrm>
            <a:off x="2722744" y="219774"/>
            <a:ext cx="6201337"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a:rPr>
              <a:t>Trimester Deliverables:</a:t>
            </a:r>
          </a:p>
          <a:p>
            <a:r>
              <a:rPr lang="en-AU" sz="1600">
                <a:solidFill>
                  <a:srgbClr val="000000"/>
                </a:solidFill>
                <a:effectLst/>
                <a:latin typeface="Montserrat"/>
                <a:ea typeface="Times New Roman" panose="02020603050405020304" pitchFamily="18" charset="0"/>
                <a:cs typeface="Times New Roman"/>
              </a:rPr>
              <a:t>For the following streams:</a:t>
            </a:r>
            <a:endParaRPr lang="en-AU" sz="1600">
              <a:latin typeface="Montserrat"/>
              <a:ea typeface="DengXian" panose="02010600030101010101" pitchFamily="2" charset="-122"/>
              <a:cs typeface="Times New Roman"/>
            </a:endParaRPr>
          </a:p>
          <a:p>
            <a:pPr algn="just">
              <a:spcBef>
                <a:spcPts val="600"/>
              </a:spcBef>
              <a:spcAft>
                <a:spcPts val="600"/>
              </a:spcAft>
            </a:pPr>
            <a:r>
              <a:rPr lang="en-AU" sz="1600" b="1">
                <a:solidFill>
                  <a:srgbClr val="000000"/>
                </a:solidFill>
                <a:effectLst/>
                <a:latin typeface="Montserrat"/>
                <a:ea typeface="Times New Roman" panose="02020603050405020304" pitchFamily="18" charset="0"/>
                <a:cs typeface="Times New Roman"/>
              </a:rPr>
              <a:t>Static Stream:</a:t>
            </a:r>
            <a:endParaRPr lang="en-AU" sz="1600" b="1">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Vulnerability Reports including observations and remediation recommendations.</a:t>
            </a:r>
            <a:endParaRPr lang="en-AU" sz="1600">
              <a:effectLst/>
              <a:latin typeface="Montserrat"/>
              <a:ea typeface="DengXian" panose="02010600030101010101" pitchFamily="2" charset="-122"/>
              <a:cs typeface="Times New Roman"/>
            </a:endParaRPr>
          </a:p>
          <a:p>
            <a:pPr lvl="0" algn="just"/>
            <a:endParaRPr lang="en-AU" sz="1600" b="1">
              <a:solidFill>
                <a:srgbClr val="000000"/>
              </a:solidFill>
              <a:effectLst/>
              <a:latin typeface="Montserrat" pitchFamily="2" charset="77"/>
              <a:ea typeface="Times New Roman" panose="02020603050405020304" pitchFamily="18" charset="0"/>
              <a:cs typeface="Times New Roman" panose="02020603050405020304" pitchFamily="18" charset="0"/>
            </a:endParaRPr>
          </a:p>
          <a:p>
            <a:pPr lvl="0" algn="just"/>
            <a:r>
              <a:rPr lang="en-AU" sz="1600" b="1">
                <a:solidFill>
                  <a:srgbClr val="000000"/>
                </a:solidFill>
                <a:effectLst/>
                <a:latin typeface="Montserrat"/>
                <a:ea typeface="Times New Roman" panose="02020603050405020304" pitchFamily="18" charset="0"/>
                <a:cs typeface="Times New Roman"/>
              </a:rPr>
              <a:t>Dynamic Stream:</a:t>
            </a:r>
            <a:endParaRPr lang="en-AU" sz="1600" b="1">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Fuzzing Scripts for the following protocols; CFDP, BP, </a:t>
            </a:r>
            <a:r>
              <a:rPr lang="en-AU" sz="1600" err="1">
                <a:solidFill>
                  <a:srgbClr val="000000"/>
                </a:solidFill>
                <a:effectLst/>
                <a:latin typeface="Montserrat"/>
                <a:ea typeface="Times New Roman" panose="02020603050405020304" pitchFamily="18" charset="0"/>
                <a:cs typeface="Times New Roman"/>
              </a:rPr>
              <a:t>cFS</a:t>
            </a:r>
            <a:r>
              <a:rPr lang="en-AU" sz="1600">
                <a:solidFill>
                  <a:srgbClr val="000000"/>
                </a:solidFill>
                <a:effectLst/>
                <a:latin typeface="Montserrat"/>
                <a:ea typeface="Times New Roman" panose="02020603050405020304" pitchFamily="18" charset="0"/>
                <a:cs typeface="Times New Roman"/>
              </a:rPr>
              <a:t>.</a:t>
            </a:r>
            <a:endParaRPr lang="en-AU" sz="1600">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Vulnerability Reports.</a:t>
            </a:r>
            <a:endParaRPr lang="en-AU" sz="1600">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Experiment Finding Reports.</a:t>
            </a:r>
            <a:endParaRPr lang="en-AU" sz="1600">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Attack Scenarios.</a:t>
            </a:r>
            <a:endParaRPr lang="en-AU" sz="1600">
              <a:effectLst/>
              <a:latin typeface="Montserrat"/>
              <a:ea typeface="DengXian" panose="02010600030101010101" pitchFamily="2" charset="-122"/>
              <a:cs typeface="Times New Roman"/>
            </a:endParaRPr>
          </a:p>
          <a:p>
            <a:pPr lvl="0" algn="just"/>
            <a:endParaRPr lang="en-AU" sz="1600" b="1">
              <a:solidFill>
                <a:srgbClr val="000000"/>
              </a:solidFill>
              <a:effectLst/>
              <a:latin typeface="Montserrat" pitchFamily="2" charset="77"/>
              <a:ea typeface="Times New Roman" panose="02020603050405020304" pitchFamily="18" charset="0"/>
              <a:cs typeface="Times New Roman" panose="02020603050405020304" pitchFamily="18" charset="0"/>
            </a:endParaRPr>
          </a:p>
          <a:p>
            <a:pPr lvl="0" algn="just"/>
            <a:r>
              <a:rPr lang="en-AU" sz="1600" b="1">
                <a:solidFill>
                  <a:srgbClr val="000000"/>
                </a:solidFill>
                <a:effectLst/>
                <a:latin typeface="Montserrat"/>
                <a:ea typeface="Times New Roman" panose="02020603050405020304" pitchFamily="18" charset="0"/>
                <a:cs typeface="Times New Roman"/>
              </a:rPr>
              <a:t>Project Leadership / Contributing Members:</a:t>
            </a:r>
            <a:endParaRPr lang="en-AU" sz="1600" b="1">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Company Handbook on GitHub.</a:t>
            </a:r>
            <a:endParaRPr lang="en-AU" sz="1600">
              <a:effectLst/>
              <a:latin typeface="Montserrat"/>
              <a:ea typeface="DengXian" panose="02010600030101010101" pitchFamily="2" charset="-122"/>
              <a:cs typeface="Times New Roman"/>
            </a:endParaRPr>
          </a:p>
          <a:p>
            <a:pPr marL="342900" lvl="0" indent="-342900" algn="jus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Updated Training Resources.</a:t>
            </a:r>
            <a:endParaRPr lang="en-AU" sz="1600">
              <a:effectLst/>
              <a:latin typeface="Montserrat"/>
              <a:ea typeface="DengXian" panose="02010600030101010101" pitchFamily="2" charset="-122"/>
              <a:cs typeface="Times New Roman"/>
            </a:endParaRPr>
          </a:p>
          <a:p>
            <a:pPr marL="342900" indent="-342900" algn="just">
              <a:spcAft>
                <a:spcPts val="1200"/>
              </a:spcAft>
              <a:buFont typeface="Symbol" pitchFamily="2" charset="2"/>
              <a:buChar char=""/>
            </a:pPr>
            <a:r>
              <a:rPr lang="en-AU" sz="1600">
                <a:solidFill>
                  <a:srgbClr val="000000"/>
                </a:solidFill>
                <a:effectLst/>
                <a:latin typeface="Montserrat"/>
                <a:ea typeface="Times New Roman" panose="02020603050405020304" pitchFamily="18" charset="0"/>
                <a:cs typeface="Times New Roman"/>
              </a:rPr>
              <a:t>Various Frameworks for vulnerability identification</a:t>
            </a:r>
            <a:r>
              <a:rPr lang="en-AU" sz="1600">
                <a:latin typeface="Montserrat"/>
                <a:ea typeface="Times New Roman" panose="02020603050405020304" pitchFamily="18" charset="0"/>
                <a:cs typeface="Times New Roman"/>
              </a:rPr>
              <a:t> </a:t>
            </a:r>
            <a:br>
              <a:rPr lang="en-AU" sz="1600">
                <a:latin typeface="Montserrat"/>
                <a:ea typeface="Times New Roman" panose="02020603050405020304" pitchFamily="18" charset="0"/>
                <a:cs typeface="Times New Roman"/>
              </a:rPr>
            </a:br>
            <a:r>
              <a:rPr lang="en-AU" sz="1600">
                <a:solidFill>
                  <a:srgbClr val="000000"/>
                </a:solidFill>
                <a:effectLst/>
                <a:latin typeface="Montserrat"/>
                <a:ea typeface="Times New Roman" panose="02020603050405020304" pitchFamily="18" charset="0"/>
                <a:cs typeface="Times New Roman"/>
              </a:rPr>
              <a:t>and reporting</a:t>
            </a:r>
            <a:endParaRPr lang="en-AU" sz="1600">
              <a:effectLst/>
              <a:latin typeface="Montserrat"/>
              <a:ea typeface="DengXian" panose="02010600030101010101" pitchFamily="2" charset="-122"/>
              <a:cs typeface="Times New Roman"/>
            </a:endParaRPr>
          </a:p>
        </p:txBody>
      </p:sp>
    </p:spTree>
    <p:extLst>
      <p:ext uri="{BB962C8B-B14F-4D97-AF65-F5344CB8AC3E}">
        <p14:creationId xmlns:p14="http://schemas.microsoft.com/office/powerpoint/2010/main" val="3846588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15</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63DCD3A8-0B99-2742-0EC9-3ED5D3151073}"/>
              </a:ext>
            </a:extLst>
          </p:cNvPr>
          <p:cNvSpPr txBox="1">
            <a:spLocks/>
          </p:cNvSpPr>
          <p:nvPr/>
        </p:nvSpPr>
        <p:spPr>
          <a:xfrm>
            <a:off x="99426" y="809132"/>
            <a:ext cx="2608028" cy="74932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NASA Exploits</a:t>
            </a:r>
          </a:p>
        </p:txBody>
      </p:sp>
      <p:sp>
        <p:nvSpPr>
          <p:cNvPr id="8" name="TextBox 7">
            <a:extLst>
              <a:ext uri="{FF2B5EF4-FFF2-40B4-BE49-F238E27FC236}">
                <a16:creationId xmlns:a16="http://schemas.microsoft.com/office/drawing/2014/main" id="{70EBABBA-454D-C112-EE35-9E013E243294}"/>
              </a:ext>
            </a:extLst>
          </p:cNvPr>
          <p:cNvSpPr txBox="1"/>
          <p:nvPr/>
        </p:nvSpPr>
        <p:spPr>
          <a:xfrm>
            <a:off x="2722744" y="219774"/>
            <a:ext cx="62013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Project plan:</a:t>
            </a:r>
          </a:p>
          <a:p>
            <a:pPr lvl="0" algn="just">
              <a:spcBef>
                <a:spcPts val="1200"/>
              </a:spcBef>
            </a:pPr>
            <a:endParaRPr lang="en-US">
              <a:latin typeface="Montserrat" pitchFamily="2" charset="77"/>
            </a:endParaRPr>
          </a:p>
          <a:p>
            <a:endParaRPr lang="en-US">
              <a:latin typeface="Montserrat" pitchFamily="2" charset="77"/>
            </a:endParaRPr>
          </a:p>
        </p:txBody>
      </p:sp>
      <p:pic>
        <p:nvPicPr>
          <p:cNvPr id="11" name="Picture 10">
            <a:extLst>
              <a:ext uri="{FF2B5EF4-FFF2-40B4-BE49-F238E27FC236}">
                <a16:creationId xmlns:a16="http://schemas.microsoft.com/office/drawing/2014/main" id="{23CBE10B-4FE6-D20E-EFEF-C7610A449E63}"/>
              </a:ext>
            </a:extLst>
          </p:cNvPr>
          <p:cNvPicPr>
            <a:picLocks noChangeAspect="1"/>
          </p:cNvPicPr>
          <p:nvPr/>
        </p:nvPicPr>
        <p:blipFill>
          <a:blip r:embed="rId4"/>
          <a:stretch>
            <a:fillRect/>
          </a:stretch>
        </p:blipFill>
        <p:spPr>
          <a:xfrm>
            <a:off x="2724592" y="696827"/>
            <a:ext cx="6304692" cy="2841503"/>
          </a:xfrm>
          <a:prstGeom prst="rect">
            <a:avLst/>
          </a:prstGeom>
        </p:spPr>
      </p:pic>
    </p:spTree>
    <p:extLst>
      <p:ext uri="{BB962C8B-B14F-4D97-AF65-F5344CB8AC3E}">
        <p14:creationId xmlns:p14="http://schemas.microsoft.com/office/powerpoint/2010/main" val="2605750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16</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63DCD3A8-0B99-2742-0EC9-3ED5D3151073}"/>
              </a:ext>
            </a:extLst>
          </p:cNvPr>
          <p:cNvSpPr txBox="1">
            <a:spLocks/>
          </p:cNvSpPr>
          <p:nvPr/>
        </p:nvSpPr>
        <p:spPr>
          <a:xfrm>
            <a:off x="99426" y="809132"/>
            <a:ext cx="2608028" cy="74932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NASA Exploits</a:t>
            </a:r>
          </a:p>
        </p:txBody>
      </p:sp>
      <p:sp>
        <p:nvSpPr>
          <p:cNvPr id="8" name="TextBox 7">
            <a:extLst>
              <a:ext uri="{FF2B5EF4-FFF2-40B4-BE49-F238E27FC236}">
                <a16:creationId xmlns:a16="http://schemas.microsoft.com/office/drawing/2014/main" id="{71CD64A3-5E88-4BD0-CD88-8D0F0ED9F2D6}"/>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Team Members &amp; Roles:</a:t>
            </a:r>
          </a:p>
          <a:p>
            <a:endParaRPr lang="en-US" b="1">
              <a:latin typeface="Montserrat" pitchFamily="2" charset="77"/>
            </a:endParaRPr>
          </a:p>
        </p:txBody>
      </p:sp>
      <p:graphicFrame>
        <p:nvGraphicFramePr>
          <p:cNvPr id="9" name="Table 8">
            <a:extLst>
              <a:ext uri="{FF2B5EF4-FFF2-40B4-BE49-F238E27FC236}">
                <a16:creationId xmlns:a16="http://schemas.microsoft.com/office/drawing/2014/main" id="{AD399929-BA1F-00E6-42B5-D92771881F47}"/>
              </a:ext>
            </a:extLst>
          </p:cNvPr>
          <p:cNvGraphicFramePr>
            <a:graphicFrameLocks noGrp="1"/>
          </p:cNvGraphicFramePr>
          <p:nvPr>
            <p:extLst>
              <p:ext uri="{D42A27DB-BD31-4B8C-83A1-F6EECF244321}">
                <p14:modId xmlns:p14="http://schemas.microsoft.com/office/powerpoint/2010/main" val="986353410"/>
              </p:ext>
            </p:extLst>
          </p:nvPr>
        </p:nvGraphicFramePr>
        <p:xfrm>
          <a:off x="2817656" y="616071"/>
          <a:ext cx="4290810" cy="3828708"/>
        </p:xfrm>
        <a:graphic>
          <a:graphicData uri="http://schemas.openxmlformats.org/drawingml/2006/table">
            <a:tbl>
              <a:tblPr firstRow="1" firstCol="1" bandRow="1">
                <a:tableStyleId>{668617F7-BD45-45D3-9494-08AB8ACE10ED}</a:tableStyleId>
              </a:tblPr>
              <a:tblGrid>
                <a:gridCol w="2350692">
                  <a:extLst>
                    <a:ext uri="{9D8B030D-6E8A-4147-A177-3AD203B41FA5}">
                      <a16:colId xmlns:a16="http://schemas.microsoft.com/office/drawing/2014/main" val="1507795676"/>
                    </a:ext>
                  </a:extLst>
                </a:gridCol>
                <a:gridCol w="1940118">
                  <a:extLst>
                    <a:ext uri="{9D8B030D-6E8A-4147-A177-3AD203B41FA5}">
                      <a16:colId xmlns:a16="http://schemas.microsoft.com/office/drawing/2014/main" val="3604998333"/>
                    </a:ext>
                  </a:extLst>
                </a:gridCol>
              </a:tblGrid>
              <a:tr h="147258">
                <a:tc>
                  <a:txBody>
                    <a:bodyPr/>
                    <a:lstStyle/>
                    <a:p>
                      <a:pPr algn="just">
                        <a:spcBef>
                          <a:spcPts val="600"/>
                        </a:spcBef>
                        <a:spcAft>
                          <a:spcPts val="600"/>
                        </a:spcAft>
                      </a:pPr>
                      <a:r>
                        <a:rPr lang="en-AU" sz="800" b="1">
                          <a:solidFill>
                            <a:schemeClr val="bg1"/>
                          </a:solidFill>
                          <a:effectLst/>
                          <a:latin typeface="Montserrat" pitchFamily="2" charset="77"/>
                        </a:rPr>
                        <a:t>Name</a:t>
                      </a:r>
                      <a:endParaRPr lang="en-AU" sz="8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3644" marR="63644" marT="0" marB="0">
                    <a:solidFill>
                      <a:srgbClr val="0070C0"/>
                    </a:solidFill>
                  </a:tcPr>
                </a:tc>
                <a:tc>
                  <a:txBody>
                    <a:bodyPr/>
                    <a:lstStyle/>
                    <a:p>
                      <a:pPr algn="just">
                        <a:spcBef>
                          <a:spcPts val="600"/>
                        </a:spcBef>
                        <a:spcAft>
                          <a:spcPts val="600"/>
                        </a:spcAft>
                      </a:pPr>
                      <a:r>
                        <a:rPr lang="en-AU" sz="800" b="1">
                          <a:solidFill>
                            <a:schemeClr val="bg1"/>
                          </a:solidFill>
                          <a:effectLst/>
                          <a:latin typeface="Montserrat" pitchFamily="2" charset="77"/>
                        </a:rPr>
                        <a:t>Role</a:t>
                      </a:r>
                      <a:endParaRPr lang="en-AU" sz="8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3644" marR="63644" marT="0" marB="0">
                    <a:solidFill>
                      <a:srgbClr val="0070C0"/>
                    </a:solidFill>
                  </a:tcPr>
                </a:tc>
                <a:extLst>
                  <a:ext uri="{0D108BD9-81ED-4DB2-BD59-A6C34878D82A}">
                    <a16:rowId xmlns:a16="http://schemas.microsoft.com/office/drawing/2014/main" val="3092466000"/>
                  </a:ext>
                </a:extLst>
              </a:tr>
              <a:tr h="147258">
                <a:tc>
                  <a:txBody>
                    <a:bodyPr/>
                    <a:lstStyle/>
                    <a:p>
                      <a:pPr algn="just">
                        <a:spcBef>
                          <a:spcPts val="600"/>
                        </a:spcBef>
                        <a:spcAft>
                          <a:spcPts val="600"/>
                        </a:spcAft>
                      </a:pPr>
                      <a:r>
                        <a:rPr lang="en-AU" sz="800">
                          <a:effectLst/>
                          <a:latin typeface="Montserrat" pitchFamily="2" charset="77"/>
                        </a:rPr>
                        <a:t>Connie Cox</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Project Lead</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622075009"/>
                  </a:ext>
                </a:extLst>
              </a:tr>
              <a:tr h="147258">
                <a:tc>
                  <a:txBody>
                    <a:bodyPr/>
                    <a:lstStyle/>
                    <a:p>
                      <a:pPr algn="just">
                        <a:spcBef>
                          <a:spcPts val="600"/>
                        </a:spcBef>
                        <a:spcAft>
                          <a:spcPts val="600"/>
                        </a:spcAft>
                      </a:pPr>
                      <a:r>
                        <a:rPr lang="en-AU" sz="800">
                          <a:effectLst/>
                          <a:latin typeface="Montserrat" pitchFamily="2" charset="77"/>
                        </a:rPr>
                        <a:t>Zara Rose </a:t>
                      </a:r>
                      <a:r>
                        <a:rPr lang="en-AU" sz="800" err="1">
                          <a:effectLst/>
                          <a:latin typeface="Montserrat" pitchFamily="2" charset="77"/>
                        </a:rPr>
                        <a:t>Scherger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Stream Lead</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3576346241"/>
                  </a:ext>
                </a:extLst>
              </a:tr>
              <a:tr h="147258">
                <a:tc>
                  <a:txBody>
                    <a:bodyPr/>
                    <a:lstStyle/>
                    <a:p>
                      <a:pPr algn="just">
                        <a:spcBef>
                          <a:spcPts val="600"/>
                        </a:spcBef>
                        <a:spcAft>
                          <a:spcPts val="600"/>
                        </a:spcAft>
                      </a:pPr>
                      <a:r>
                        <a:rPr lang="en-AU" sz="800">
                          <a:effectLst/>
                          <a:latin typeface="Montserrat" pitchFamily="2" charset="77"/>
                        </a:rPr>
                        <a:t>Tristen Clifton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Stream Lead</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864760368"/>
                  </a:ext>
                </a:extLst>
              </a:tr>
              <a:tr h="147258">
                <a:tc>
                  <a:txBody>
                    <a:bodyPr/>
                    <a:lstStyle/>
                    <a:p>
                      <a:pPr algn="just">
                        <a:spcBef>
                          <a:spcPts val="600"/>
                        </a:spcBef>
                        <a:spcAft>
                          <a:spcPts val="600"/>
                        </a:spcAft>
                      </a:pPr>
                      <a:r>
                        <a:rPr lang="en-AU" sz="800">
                          <a:effectLst/>
                          <a:latin typeface="Montserrat" pitchFamily="2" charset="77"/>
                        </a:rPr>
                        <a:t>Jesse </a:t>
                      </a:r>
                      <a:r>
                        <a:rPr lang="en-AU" sz="800" err="1">
                          <a:effectLst/>
                          <a:latin typeface="Montserrat" pitchFamily="2" charset="77"/>
                        </a:rPr>
                        <a:t>Ludeman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Stream Lead</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4274748154"/>
                  </a:ext>
                </a:extLst>
              </a:tr>
              <a:tr h="147258">
                <a:tc>
                  <a:txBody>
                    <a:bodyPr/>
                    <a:lstStyle/>
                    <a:p>
                      <a:pPr algn="just">
                        <a:spcBef>
                          <a:spcPts val="600"/>
                        </a:spcBef>
                        <a:spcAft>
                          <a:spcPts val="600"/>
                        </a:spcAft>
                      </a:pPr>
                      <a:r>
                        <a:rPr lang="en-AU" sz="800" err="1">
                          <a:effectLst/>
                          <a:latin typeface="Montserrat" pitchFamily="2" charset="77"/>
                        </a:rPr>
                        <a:t>Adharshaan</a:t>
                      </a:r>
                      <a:r>
                        <a:rPr lang="en-AU" sz="800">
                          <a:effectLst/>
                          <a:latin typeface="Montserrat" pitchFamily="2" charset="77"/>
                        </a:rPr>
                        <a:t> Devaraj</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2620375629"/>
                  </a:ext>
                </a:extLst>
              </a:tr>
              <a:tr h="147258">
                <a:tc>
                  <a:txBody>
                    <a:bodyPr/>
                    <a:lstStyle/>
                    <a:p>
                      <a:pPr algn="just">
                        <a:spcBef>
                          <a:spcPts val="600"/>
                        </a:spcBef>
                        <a:spcAft>
                          <a:spcPts val="600"/>
                        </a:spcAft>
                      </a:pPr>
                      <a:r>
                        <a:rPr lang="en-AU" sz="800">
                          <a:effectLst/>
                          <a:latin typeface="Montserrat" pitchFamily="2" charset="77"/>
                        </a:rPr>
                        <a:t>Amber Smith</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421600480"/>
                  </a:ext>
                </a:extLst>
              </a:tr>
              <a:tr h="147258">
                <a:tc>
                  <a:txBody>
                    <a:bodyPr/>
                    <a:lstStyle/>
                    <a:p>
                      <a:pPr algn="just">
                        <a:spcBef>
                          <a:spcPts val="600"/>
                        </a:spcBef>
                        <a:spcAft>
                          <a:spcPts val="600"/>
                        </a:spcAft>
                      </a:pPr>
                      <a:r>
                        <a:rPr lang="en-AU" sz="800">
                          <a:effectLst/>
                          <a:latin typeface="Montserrat" pitchFamily="2" charset="77"/>
                        </a:rPr>
                        <a:t>Anthony </a:t>
                      </a:r>
                      <a:r>
                        <a:rPr lang="en-AU" sz="800" err="1">
                          <a:effectLst/>
                          <a:latin typeface="Montserrat" pitchFamily="2" charset="77"/>
                        </a:rPr>
                        <a:t>Scantsonihas</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895082655"/>
                  </a:ext>
                </a:extLst>
              </a:tr>
              <a:tr h="147258">
                <a:tc>
                  <a:txBody>
                    <a:bodyPr/>
                    <a:lstStyle/>
                    <a:p>
                      <a:pPr algn="just">
                        <a:spcBef>
                          <a:spcPts val="600"/>
                        </a:spcBef>
                        <a:spcAft>
                          <a:spcPts val="600"/>
                        </a:spcAft>
                      </a:pPr>
                      <a:r>
                        <a:rPr lang="en-AU" sz="800">
                          <a:effectLst/>
                          <a:latin typeface="Montserrat" pitchFamily="2" charset="77"/>
                        </a:rPr>
                        <a:t>Callum </a:t>
                      </a:r>
                      <a:r>
                        <a:rPr lang="en-AU" sz="800" err="1">
                          <a:effectLst/>
                          <a:latin typeface="Montserrat" pitchFamily="2" charset="77"/>
                        </a:rPr>
                        <a:t>Jozef</a:t>
                      </a:r>
                      <a:r>
                        <a:rPr lang="en-AU" sz="800">
                          <a:effectLst/>
                          <a:latin typeface="Montserrat" pitchFamily="2" charset="77"/>
                        </a:rPr>
                        <a:t> </a:t>
                      </a:r>
                      <a:r>
                        <a:rPr lang="en-AU" sz="800" err="1">
                          <a:effectLst/>
                          <a:latin typeface="Montserrat" pitchFamily="2" charset="77"/>
                        </a:rPr>
                        <a:t>Besley</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486983365"/>
                  </a:ext>
                </a:extLst>
              </a:tr>
              <a:tr h="147258">
                <a:tc>
                  <a:txBody>
                    <a:bodyPr/>
                    <a:lstStyle/>
                    <a:p>
                      <a:pPr algn="just">
                        <a:spcBef>
                          <a:spcPts val="600"/>
                        </a:spcBef>
                        <a:spcAft>
                          <a:spcPts val="600"/>
                        </a:spcAft>
                      </a:pPr>
                      <a:r>
                        <a:rPr lang="en-AU" sz="800">
                          <a:effectLst/>
                          <a:latin typeface="Montserrat" pitchFamily="2" charset="77"/>
                        </a:rPr>
                        <a:t>Chi Bang Nguyen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2735764034"/>
                  </a:ext>
                </a:extLst>
              </a:tr>
              <a:tr h="147258">
                <a:tc>
                  <a:txBody>
                    <a:bodyPr/>
                    <a:lstStyle/>
                    <a:p>
                      <a:pPr algn="just">
                        <a:spcBef>
                          <a:spcPts val="600"/>
                        </a:spcBef>
                        <a:spcAft>
                          <a:spcPts val="600"/>
                        </a:spcAft>
                      </a:pPr>
                      <a:r>
                        <a:rPr lang="en-AU" sz="800">
                          <a:effectLst/>
                          <a:latin typeface="Montserrat" pitchFamily="2" charset="77"/>
                        </a:rPr>
                        <a:t>Damon Willmott</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073262935"/>
                  </a:ext>
                </a:extLst>
              </a:tr>
              <a:tr h="147258">
                <a:tc>
                  <a:txBody>
                    <a:bodyPr/>
                    <a:lstStyle/>
                    <a:p>
                      <a:pPr algn="just">
                        <a:spcBef>
                          <a:spcPts val="600"/>
                        </a:spcBef>
                        <a:spcAft>
                          <a:spcPts val="600"/>
                        </a:spcAft>
                      </a:pPr>
                      <a:r>
                        <a:rPr lang="en-AU" sz="800" err="1">
                          <a:effectLst/>
                          <a:latin typeface="Montserrat" pitchFamily="2" charset="77"/>
                        </a:rPr>
                        <a:t>Darshil</a:t>
                      </a:r>
                      <a:r>
                        <a:rPr lang="en-AU" sz="800">
                          <a:effectLst/>
                          <a:latin typeface="Montserrat" pitchFamily="2" charset="77"/>
                        </a:rPr>
                        <a:t> Shah</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505769030"/>
                  </a:ext>
                </a:extLst>
              </a:tr>
              <a:tr h="147258">
                <a:tc>
                  <a:txBody>
                    <a:bodyPr/>
                    <a:lstStyle/>
                    <a:p>
                      <a:pPr algn="just">
                        <a:spcBef>
                          <a:spcPts val="600"/>
                        </a:spcBef>
                        <a:spcAft>
                          <a:spcPts val="600"/>
                        </a:spcAft>
                      </a:pPr>
                      <a:r>
                        <a:rPr lang="en-AU" sz="800">
                          <a:effectLst/>
                          <a:latin typeface="Montserrat" pitchFamily="2" charset="77"/>
                        </a:rPr>
                        <a:t>Dean Scanlon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979699661"/>
                  </a:ext>
                </a:extLst>
              </a:tr>
              <a:tr h="147258">
                <a:tc>
                  <a:txBody>
                    <a:bodyPr/>
                    <a:lstStyle/>
                    <a:p>
                      <a:pPr algn="just">
                        <a:spcBef>
                          <a:spcPts val="600"/>
                        </a:spcBef>
                        <a:spcAft>
                          <a:spcPts val="600"/>
                        </a:spcAft>
                      </a:pPr>
                      <a:r>
                        <a:rPr lang="en-AU" sz="800" err="1">
                          <a:effectLst/>
                          <a:latin typeface="Montserrat" pitchFamily="2" charset="77"/>
                        </a:rPr>
                        <a:t>Druween</a:t>
                      </a:r>
                      <a:r>
                        <a:rPr lang="en-AU" sz="800">
                          <a:effectLst/>
                          <a:latin typeface="Montserrat" pitchFamily="2" charset="77"/>
                        </a:rPr>
                        <a:t> </a:t>
                      </a:r>
                      <a:r>
                        <a:rPr lang="en-AU" sz="800" err="1">
                          <a:effectLst/>
                          <a:latin typeface="Montserrat" pitchFamily="2" charset="77"/>
                        </a:rPr>
                        <a:t>Perera</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363913287"/>
                  </a:ext>
                </a:extLst>
              </a:tr>
              <a:tr h="147258">
                <a:tc>
                  <a:txBody>
                    <a:bodyPr/>
                    <a:lstStyle/>
                    <a:p>
                      <a:pPr algn="just">
                        <a:spcBef>
                          <a:spcPts val="600"/>
                        </a:spcBef>
                        <a:spcAft>
                          <a:spcPts val="600"/>
                        </a:spcAft>
                      </a:pPr>
                      <a:r>
                        <a:rPr lang="en-AU" sz="800">
                          <a:effectLst/>
                          <a:latin typeface="Montserrat" pitchFamily="2" charset="77"/>
                        </a:rPr>
                        <a:t>Fortune </a:t>
                      </a:r>
                      <a:r>
                        <a:rPr lang="en-AU" sz="800" err="1">
                          <a:effectLst/>
                          <a:latin typeface="Montserrat" pitchFamily="2" charset="77"/>
                        </a:rPr>
                        <a:t>Chirowodza</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926529381"/>
                  </a:ext>
                </a:extLst>
              </a:tr>
              <a:tr h="147258">
                <a:tc>
                  <a:txBody>
                    <a:bodyPr/>
                    <a:lstStyle/>
                    <a:p>
                      <a:pPr algn="just">
                        <a:spcBef>
                          <a:spcPts val="600"/>
                        </a:spcBef>
                        <a:spcAft>
                          <a:spcPts val="600"/>
                        </a:spcAft>
                      </a:pPr>
                      <a:r>
                        <a:rPr lang="en-AU" sz="800">
                          <a:effectLst/>
                          <a:latin typeface="Montserrat" pitchFamily="2" charset="77"/>
                        </a:rPr>
                        <a:t>Gabriella </a:t>
                      </a:r>
                      <a:r>
                        <a:rPr lang="en-AU" sz="800" err="1">
                          <a:effectLst/>
                          <a:latin typeface="Montserrat" pitchFamily="2" charset="77"/>
                        </a:rPr>
                        <a:t>Roslan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3951484431"/>
                  </a:ext>
                </a:extLst>
              </a:tr>
              <a:tr h="147258">
                <a:tc>
                  <a:txBody>
                    <a:bodyPr/>
                    <a:lstStyle/>
                    <a:p>
                      <a:pPr algn="just">
                        <a:spcBef>
                          <a:spcPts val="600"/>
                        </a:spcBef>
                        <a:spcAft>
                          <a:spcPts val="600"/>
                        </a:spcAft>
                      </a:pPr>
                      <a:r>
                        <a:rPr lang="en-AU" sz="800">
                          <a:effectLst/>
                          <a:latin typeface="Montserrat" pitchFamily="2" charset="77"/>
                        </a:rPr>
                        <a:t>Jamil </a:t>
                      </a:r>
                      <a:r>
                        <a:rPr lang="en-AU" sz="800" err="1">
                          <a:effectLst/>
                          <a:latin typeface="Montserrat" pitchFamily="2" charset="77"/>
                        </a:rPr>
                        <a:t>Rizkallah</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603886605"/>
                  </a:ext>
                </a:extLst>
              </a:tr>
              <a:tr h="147258">
                <a:tc>
                  <a:txBody>
                    <a:bodyPr/>
                    <a:lstStyle/>
                    <a:p>
                      <a:pPr algn="just">
                        <a:spcBef>
                          <a:spcPts val="600"/>
                        </a:spcBef>
                        <a:spcAft>
                          <a:spcPts val="600"/>
                        </a:spcAft>
                      </a:pPr>
                      <a:r>
                        <a:rPr lang="en-AU" sz="800">
                          <a:effectLst/>
                          <a:latin typeface="Montserrat" pitchFamily="2" charset="77"/>
                        </a:rPr>
                        <a:t>John-Eddie </a:t>
                      </a:r>
                      <a:r>
                        <a:rPr lang="en-AU" sz="800" err="1">
                          <a:effectLst/>
                          <a:latin typeface="Montserrat" pitchFamily="2" charset="77"/>
                        </a:rPr>
                        <a:t>Cubis</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476791951"/>
                  </a:ext>
                </a:extLst>
              </a:tr>
              <a:tr h="147258">
                <a:tc>
                  <a:txBody>
                    <a:bodyPr/>
                    <a:lstStyle/>
                    <a:p>
                      <a:pPr algn="just">
                        <a:spcBef>
                          <a:spcPts val="600"/>
                        </a:spcBef>
                        <a:spcAft>
                          <a:spcPts val="600"/>
                        </a:spcAft>
                      </a:pPr>
                      <a:r>
                        <a:rPr lang="en-AU" sz="800">
                          <a:effectLst/>
                          <a:latin typeface="Montserrat" pitchFamily="2" charset="77"/>
                        </a:rPr>
                        <a:t>Kawthar Hassanaddie</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801483968"/>
                  </a:ext>
                </a:extLst>
              </a:tr>
              <a:tr h="147258">
                <a:tc>
                  <a:txBody>
                    <a:bodyPr/>
                    <a:lstStyle/>
                    <a:p>
                      <a:pPr algn="just">
                        <a:spcBef>
                          <a:spcPts val="600"/>
                        </a:spcBef>
                        <a:spcAft>
                          <a:spcPts val="600"/>
                        </a:spcAft>
                      </a:pPr>
                      <a:r>
                        <a:rPr lang="en-AU" sz="800">
                          <a:effectLst/>
                          <a:latin typeface="Montserrat" pitchFamily="2" charset="77"/>
                        </a:rPr>
                        <a:t>Lewis Hobbs</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507750715"/>
                  </a:ext>
                </a:extLst>
              </a:tr>
              <a:tr h="147258">
                <a:tc>
                  <a:txBody>
                    <a:bodyPr/>
                    <a:lstStyle/>
                    <a:p>
                      <a:pPr algn="just">
                        <a:spcBef>
                          <a:spcPts val="600"/>
                        </a:spcBef>
                        <a:spcAft>
                          <a:spcPts val="600"/>
                        </a:spcAft>
                      </a:pPr>
                      <a:r>
                        <a:rPr lang="en-AU" sz="800">
                          <a:effectLst/>
                          <a:latin typeface="Montserrat" pitchFamily="2" charset="77"/>
                        </a:rPr>
                        <a:t>Melissa Barsenbach</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3807679095"/>
                  </a:ext>
                </a:extLst>
              </a:tr>
              <a:tr h="147258">
                <a:tc>
                  <a:txBody>
                    <a:bodyPr/>
                    <a:lstStyle/>
                    <a:p>
                      <a:pPr algn="just">
                        <a:spcBef>
                          <a:spcPts val="600"/>
                        </a:spcBef>
                        <a:spcAft>
                          <a:spcPts val="600"/>
                        </a:spcAft>
                      </a:pPr>
                      <a:r>
                        <a:rPr lang="en-AU" sz="800">
                          <a:effectLst/>
                          <a:latin typeface="Montserrat" pitchFamily="2" charset="77"/>
                        </a:rPr>
                        <a:t>Moe Kyaw</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3743879811"/>
                  </a:ext>
                </a:extLst>
              </a:tr>
              <a:tr h="147258">
                <a:tc>
                  <a:txBody>
                    <a:bodyPr/>
                    <a:lstStyle/>
                    <a:p>
                      <a:pPr algn="just">
                        <a:spcBef>
                          <a:spcPts val="600"/>
                        </a:spcBef>
                        <a:spcAft>
                          <a:spcPts val="600"/>
                        </a:spcAft>
                      </a:pPr>
                      <a:r>
                        <a:rPr lang="en-AU" sz="800">
                          <a:effectLst/>
                          <a:latin typeface="Montserrat" pitchFamily="2" charset="77"/>
                        </a:rPr>
                        <a:t>Nicholas Mag</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2767159118"/>
                  </a:ext>
                </a:extLst>
              </a:tr>
              <a:tr h="147258">
                <a:tc>
                  <a:txBody>
                    <a:bodyPr/>
                    <a:lstStyle/>
                    <a:p>
                      <a:pPr algn="just">
                        <a:spcBef>
                          <a:spcPts val="600"/>
                        </a:spcBef>
                        <a:spcAft>
                          <a:spcPts val="600"/>
                        </a:spcAft>
                      </a:pPr>
                      <a:r>
                        <a:rPr lang="en-AU" sz="800">
                          <a:effectLst/>
                          <a:latin typeface="Montserrat" pitchFamily="2" charset="77"/>
                        </a:rPr>
                        <a:t>Sadeepa Kaushal Meegahawaththage</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4187253306"/>
                  </a:ext>
                </a:extLst>
              </a:tr>
              <a:tr h="147258">
                <a:tc>
                  <a:txBody>
                    <a:bodyPr/>
                    <a:lstStyle/>
                    <a:p>
                      <a:pPr algn="just">
                        <a:spcBef>
                          <a:spcPts val="600"/>
                        </a:spcBef>
                        <a:spcAft>
                          <a:spcPts val="600"/>
                        </a:spcAft>
                      </a:pPr>
                      <a:r>
                        <a:rPr lang="en-AU" sz="800">
                          <a:effectLst/>
                          <a:latin typeface="Montserrat" pitchFamily="2" charset="77"/>
                        </a:rPr>
                        <a:t>Thomas Frampton</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988700971"/>
                  </a:ext>
                </a:extLst>
              </a:tr>
              <a:tr h="147258">
                <a:tc>
                  <a:txBody>
                    <a:bodyPr/>
                    <a:lstStyle/>
                    <a:p>
                      <a:pPr algn="just">
                        <a:spcBef>
                          <a:spcPts val="600"/>
                        </a:spcBef>
                        <a:spcAft>
                          <a:spcPts val="600"/>
                        </a:spcAft>
                      </a:pPr>
                      <a:r>
                        <a:rPr lang="en-AU" sz="800">
                          <a:effectLst/>
                          <a:latin typeface="Montserrat" pitchFamily="2" charset="77"/>
                        </a:rPr>
                        <a:t>Tom Oberli</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tc>
                  <a:txBody>
                    <a:bodyPr/>
                    <a:lstStyle/>
                    <a:p>
                      <a:pPr algn="just">
                        <a:spcBef>
                          <a:spcPts val="600"/>
                        </a:spcBef>
                        <a:spcAft>
                          <a:spcPts val="600"/>
                        </a:spcAft>
                      </a:pPr>
                      <a:r>
                        <a:rPr lang="en-AU" sz="800">
                          <a:effectLst/>
                          <a:latin typeface="Montserrat" pitchFamily="2" charset="77"/>
                        </a:rPr>
                        <a:t>Vulnerability Analyst / Researcher</a:t>
                      </a:r>
                      <a:endParaRPr lang="en-AU" sz="800">
                        <a:effectLst/>
                        <a:latin typeface="Montserrat" pitchFamily="2" charset="77"/>
                        <a:ea typeface="DengXian" panose="02010600030101010101" pitchFamily="2" charset="-122"/>
                        <a:cs typeface="Arial" panose="020B0604020202020204" pitchFamily="34" charset="0"/>
                      </a:endParaRPr>
                    </a:p>
                  </a:txBody>
                  <a:tcPr marL="63644" marR="63644" marT="0" marB="0"/>
                </a:tc>
                <a:extLst>
                  <a:ext uri="{0D108BD9-81ED-4DB2-BD59-A6C34878D82A}">
                    <a16:rowId xmlns:a16="http://schemas.microsoft.com/office/drawing/2014/main" val="1192388210"/>
                  </a:ext>
                </a:extLst>
              </a:tr>
            </a:tbl>
          </a:graphicData>
        </a:graphic>
      </p:graphicFrame>
    </p:spTree>
    <p:extLst>
      <p:ext uri="{BB962C8B-B14F-4D97-AF65-F5344CB8AC3E}">
        <p14:creationId xmlns:p14="http://schemas.microsoft.com/office/powerpoint/2010/main" val="186021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17</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6" y="728255"/>
            <a:ext cx="2429701" cy="86995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Penetration Testing GUI </a:t>
            </a:r>
          </a:p>
        </p:txBody>
      </p:sp>
      <p:sp>
        <p:nvSpPr>
          <p:cNvPr id="8" name="TextBox 7">
            <a:extLst>
              <a:ext uri="{FF2B5EF4-FFF2-40B4-BE49-F238E27FC236}">
                <a16:creationId xmlns:a16="http://schemas.microsoft.com/office/drawing/2014/main" id="{FE75B05D-24C3-65AA-9887-EF020B6D85E8}"/>
              </a:ext>
            </a:extLst>
          </p:cNvPr>
          <p:cNvSpPr txBox="1"/>
          <p:nvPr/>
        </p:nvSpPr>
        <p:spPr>
          <a:xfrm>
            <a:off x="2722744" y="219774"/>
            <a:ext cx="620133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a:rPr>
              <a:t>Trimester Deliverables:</a:t>
            </a:r>
          </a:p>
          <a:p>
            <a:pPr algn="just"/>
            <a:r>
              <a:rPr lang="en-AU" sz="1600" b="1"/>
              <a:t>1.</a:t>
            </a:r>
            <a:r>
              <a:rPr lang="en-AU" sz="1600" b="1">
                <a:latin typeface="Montserrat"/>
              </a:rPr>
              <a:t>Exploit development </a:t>
            </a:r>
          </a:p>
          <a:p>
            <a:pPr marL="285750" indent="-285750" algn="just">
              <a:buChar char="•"/>
            </a:pPr>
            <a:r>
              <a:rPr lang="en-AU" sz="1600">
                <a:latin typeface="Montserrat"/>
              </a:rPr>
              <a:t>Develop new attack vectors or penetration testing tools based on recent CVE disclosures, zero-day vulnerabilities or reconnaissance developments.</a:t>
            </a:r>
          </a:p>
          <a:p>
            <a:pPr marL="285750" indent="-285750" algn="just">
              <a:buChar char="•"/>
            </a:pPr>
            <a:r>
              <a:rPr lang="en-AU" sz="1600">
                <a:latin typeface="Montserrat"/>
              </a:rPr>
              <a:t>Create an MVP for AI based pen-testing functionality</a:t>
            </a:r>
          </a:p>
          <a:p>
            <a:pPr algn="just"/>
            <a:endParaRPr lang="en-AU" sz="1600">
              <a:latin typeface="Montserrat"/>
            </a:endParaRPr>
          </a:p>
          <a:p>
            <a:pPr algn="just"/>
            <a:r>
              <a:rPr lang="en-AU" sz="1600" b="1">
                <a:latin typeface="Montserrat"/>
              </a:rPr>
              <a:t>2.Function validation</a:t>
            </a:r>
          </a:p>
          <a:p>
            <a:pPr marL="285750" indent="-285750" algn="just">
              <a:buChar char="•"/>
            </a:pPr>
            <a:r>
              <a:rPr lang="en-AU" sz="1600">
                <a:latin typeface="Montserrat"/>
              </a:rPr>
              <a:t>Validate function with three attack cases on </a:t>
            </a:r>
            <a:r>
              <a:rPr lang="en-AU" sz="1600" err="1">
                <a:latin typeface="Montserrat"/>
              </a:rPr>
              <a:t>HackTheBox</a:t>
            </a:r>
            <a:r>
              <a:rPr lang="en-AU" sz="1600">
                <a:latin typeface="Montserrat"/>
              </a:rPr>
              <a:t> with walkthrough videos.</a:t>
            </a:r>
          </a:p>
          <a:p>
            <a:pPr algn="just"/>
            <a:endParaRPr lang="en-AU" sz="1600">
              <a:latin typeface="Montserrat"/>
            </a:endParaRPr>
          </a:p>
          <a:p>
            <a:pPr algn="just"/>
            <a:r>
              <a:rPr lang="en-AU" sz="1600" b="1">
                <a:latin typeface="Montserrat"/>
              </a:rPr>
              <a:t>3.Cloud migration</a:t>
            </a:r>
          </a:p>
          <a:p>
            <a:pPr marL="285750" indent="-285750" algn="just">
              <a:buChar char="•"/>
            </a:pPr>
            <a:r>
              <a:rPr lang="en-AU" sz="1600">
                <a:latin typeface="Montserrat"/>
              </a:rPr>
              <a:t>Build an MVP for PT-GUI on the Google Cloud Platform for cloud migration.</a:t>
            </a:r>
            <a:endParaRPr lang="en-AU">
              <a:latin typeface="Montserrat"/>
            </a:endParaRPr>
          </a:p>
          <a:p>
            <a:pPr algn="just"/>
            <a:endParaRPr lang="en-AU" sz="1600">
              <a:latin typeface="Montserrat"/>
              <a:ea typeface="Times New Roman" panose="02020603050405020304" pitchFamily="18" charset="0"/>
            </a:endParaRPr>
          </a:p>
        </p:txBody>
      </p:sp>
    </p:spTree>
    <p:extLst>
      <p:ext uri="{BB962C8B-B14F-4D97-AF65-F5344CB8AC3E}">
        <p14:creationId xmlns:p14="http://schemas.microsoft.com/office/powerpoint/2010/main" val="296135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18</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6" y="728255"/>
            <a:ext cx="2429701" cy="86995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Penetration Testing GUI </a:t>
            </a:r>
          </a:p>
        </p:txBody>
      </p:sp>
      <p:sp>
        <p:nvSpPr>
          <p:cNvPr id="7" name="TextBox 6">
            <a:extLst>
              <a:ext uri="{FF2B5EF4-FFF2-40B4-BE49-F238E27FC236}">
                <a16:creationId xmlns:a16="http://schemas.microsoft.com/office/drawing/2014/main" id="{D8EDB2E2-B964-3D07-D3C9-0669DA7A9716}"/>
              </a:ext>
            </a:extLst>
          </p:cNvPr>
          <p:cNvSpPr txBox="1"/>
          <p:nvPr/>
        </p:nvSpPr>
        <p:spPr>
          <a:xfrm>
            <a:off x="2722744" y="219774"/>
            <a:ext cx="620133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Project plan:</a:t>
            </a:r>
          </a:p>
          <a:p>
            <a:pPr lvl="0" algn="just">
              <a:spcBef>
                <a:spcPts val="1200"/>
              </a:spcBef>
            </a:pPr>
            <a:endParaRPr lang="en-AU" sz="1800">
              <a:latin typeface="Montserrat"/>
              <a:cs typeface="Times New Roman"/>
            </a:endParaRPr>
          </a:p>
          <a:p>
            <a:endParaRPr lang="en-US">
              <a:latin typeface="Montserrat" pitchFamily="2" charset="77"/>
            </a:endParaRPr>
          </a:p>
        </p:txBody>
      </p:sp>
      <p:pic>
        <p:nvPicPr>
          <p:cNvPr id="8" name="图片 8" descr="图形用户界面, 应用程序&#10;&#10;已自动生成说明">
            <a:extLst>
              <a:ext uri="{FF2B5EF4-FFF2-40B4-BE49-F238E27FC236}">
                <a16:creationId xmlns:a16="http://schemas.microsoft.com/office/drawing/2014/main" id="{C405823B-2656-8673-B266-5D152C41AD25}"/>
              </a:ext>
            </a:extLst>
          </p:cNvPr>
          <p:cNvPicPr>
            <a:picLocks noChangeAspect="1"/>
          </p:cNvPicPr>
          <p:nvPr/>
        </p:nvPicPr>
        <p:blipFill>
          <a:blip r:embed="rId4"/>
          <a:stretch>
            <a:fillRect/>
          </a:stretch>
        </p:blipFill>
        <p:spPr>
          <a:xfrm>
            <a:off x="2626984" y="769976"/>
            <a:ext cx="6518584" cy="2924715"/>
          </a:xfrm>
          <a:prstGeom prst="rect">
            <a:avLst/>
          </a:prstGeom>
        </p:spPr>
      </p:pic>
    </p:spTree>
    <p:extLst>
      <p:ext uri="{BB962C8B-B14F-4D97-AF65-F5344CB8AC3E}">
        <p14:creationId xmlns:p14="http://schemas.microsoft.com/office/powerpoint/2010/main" val="217185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19</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6" y="728255"/>
            <a:ext cx="2429701" cy="86995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Penetration Testing GUI </a:t>
            </a:r>
          </a:p>
        </p:txBody>
      </p:sp>
      <p:sp>
        <p:nvSpPr>
          <p:cNvPr id="7" name="TextBox 6">
            <a:extLst>
              <a:ext uri="{FF2B5EF4-FFF2-40B4-BE49-F238E27FC236}">
                <a16:creationId xmlns:a16="http://schemas.microsoft.com/office/drawing/2014/main" id="{DB973B19-D6AC-E00C-11C8-9D66226508E8}"/>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Team Members &amp; Roles:</a:t>
            </a:r>
          </a:p>
          <a:p>
            <a:endParaRPr lang="en-US" b="1">
              <a:latin typeface="Montserrat" pitchFamily="2" charset="77"/>
            </a:endParaRPr>
          </a:p>
        </p:txBody>
      </p:sp>
      <p:graphicFrame>
        <p:nvGraphicFramePr>
          <p:cNvPr id="8" name="Table 7">
            <a:extLst>
              <a:ext uri="{FF2B5EF4-FFF2-40B4-BE49-F238E27FC236}">
                <a16:creationId xmlns:a16="http://schemas.microsoft.com/office/drawing/2014/main" id="{F136FB80-1B1B-FC78-1DA4-B5EF55423171}"/>
              </a:ext>
            </a:extLst>
          </p:cNvPr>
          <p:cNvGraphicFramePr>
            <a:graphicFrameLocks noGrp="1"/>
          </p:cNvGraphicFramePr>
          <p:nvPr>
            <p:extLst>
              <p:ext uri="{D42A27DB-BD31-4B8C-83A1-F6EECF244321}">
                <p14:modId xmlns:p14="http://schemas.microsoft.com/office/powerpoint/2010/main" val="2224613478"/>
              </p:ext>
            </p:extLst>
          </p:nvPr>
        </p:nvGraphicFramePr>
        <p:xfrm>
          <a:off x="2722744" y="728254"/>
          <a:ext cx="4409576" cy="3048620"/>
        </p:xfrm>
        <a:graphic>
          <a:graphicData uri="http://schemas.openxmlformats.org/drawingml/2006/table">
            <a:tbl>
              <a:tblPr firstRow="1" firstCol="1">
                <a:tableStyleId>{668617F7-BD45-45D3-9494-08AB8ACE10ED}</a:tableStyleId>
              </a:tblPr>
              <a:tblGrid>
                <a:gridCol w="2388202">
                  <a:extLst>
                    <a:ext uri="{9D8B030D-6E8A-4147-A177-3AD203B41FA5}">
                      <a16:colId xmlns:a16="http://schemas.microsoft.com/office/drawing/2014/main" val="2161537845"/>
                    </a:ext>
                  </a:extLst>
                </a:gridCol>
                <a:gridCol w="2021374">
                  <a:extLst>
                    <a:ext uri="{9D8B030D-6E8A-4147-A177-3AD203B41FA5}">
                      <a16:colId xmlns:a16="http://schemas.microsoft.com/office/drawing/2014/main" val="458124658"/>
                    </a:ext>
                  </a:extLst>
                </a:gridCol>
              </a:tblGrid>
              <a:tr h="152431">
                <a:tc>
                  <a:txBody>
                    <a:bodyPr/>
                    <a:lstStyle/>
                    <a:p>
                      <a:pPr algn="just">
                        <a:spcBef>
                          <a:spcPts val="600"/>
                        </a:spcBef>
                        <a:spcAft>
                          <a:spcPts val="600"/>
                        </a:spcAft>
                      </a:pPr>
                      <a:r>
                        <a:rPr lang="en-AU" sz="800" b="1">
                          <a:solidFill>
                            <a:schemeClr val="bg1"/>
                          </a:solidFill>
                          <a:effectLst/>
                          <a:latin typeface="Montserrat" pitchFamily="2" charset="77"/>
                        </a:rPr>
                        <a:t>Name</a:t>
                      </a:r>
                      <a:endParaRPr lang="en-AU" sz="11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8580" marR="68580" marT="0" marB="0">
                    <a:solidFill>
                      <a:srgbClr val="0070C0"/>
                    </a:solidFill>
                  </a:tcPr>
                </a:tc>
                <a:tc>
                  <a:txBody>
                    <a:bodyPr/>
                    <a:lstStyle/>
                    <a:p>
                      <a:pPr algn="just">
                        <a:spcBef>
                          <a:spcPts val="600"/>
                        </a:spcBef>
                        <a:spcAft>
                          <a:spcPts val="600"/>
                        </a:spcAft>
                      </a:pPr>
                      <a:r>
                        <a:rPr lang="en-AU" sz="800" b="1">
                          <a:solidFill>
                            <a:schemeClr val="bg1"/>
                          </a:solidFill>
                          <a:effectLst/>
                          <a:latin typeface="Montserrat" pitchFamily="2" charset="77"/>
                        </a:rPr>
                        <a:t>Role</a:t>
                      </a:r>
                      <a:endParaRPr lang="en-AU" sz="1100" b="1">
                        <a:solidFill>
                          <a:schemeClr val="bg1"/>
                        </a:solidFill>
                        <a:effectLst/>
                        <a:latin typeface="Montserrat" pitchFamily="2" charset="77"/>
                        <a:ea typeface="DengXian" panose="02010600030101010101" pitchFamily="2" charset="-122"/>
                        <a:cs typeface="Arial" panose="020B0604020202020204" pitchFamily="34" charset="0"/>
                      </a:endParaRPr>
                    </a:p>
                  </a:txBody>
                  <a:tcPr marL="68580" marR="68580" marT="0" marB="0">
                    <a:solidFill>
                      <a:srgbClr val="0070C0"/>
                    </a:solidFill>
                  </a:tcPr>
                </a:tc>
                <a:extLst>
                  <a:ext uri="{0D108BD9-81ED-4DB2-BD59-A6C34878D82A}">
                    <a16:rowId xmlns:a16="http://schemas.microsoft.com/office/drawing/2014/main" val="1575600157"/>
                  </a:ext>
                </a:extLst>
              </a:tr>
              <a:tr h="152431">
                <a:tc>
                  <a:txBody>
                    <a:bodyPr/>
                    <a:lstStyle/>
                    <a:p>
                      <a:pPr algn="just">
                        <a:spcBef>
                          <a:spcPts val="600"/>
                        </a:spcBef>
                        <a:spcAft>
                          <a:spcPts val="600"/>
                        </a:spcAft>
                      </a:pPr>
                      <a:r>
                        <a:rPr lang="en-AU" sz="800">
                          <a:effectLst/>
                          <a:latin typeface="Montserrat" pitchFamily="2" charset="77"/>
                        </a:rPr>
                        <a:t>Jiateng Tao</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Project Lead</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92416978"/>
                  </a:ext>
                </a:extLst>
              </a:tr>
              <a:tr h="152431">
                <a:tc>
                  <a:txBody>
                    <a:bodyPr/>
                    <a:lstStyle/>
                    <a:p>
                      <a:pPr algn="just">
                        <a:spcBef>
                          <a:spcPts val="600"/>
                        </a:spcBef>
                        <a:spcAft>
                          <a:spcPts val="600"/>
                        </a:spcAft>
                      </a:pPr>
                      <a:r>
                        <a:rPr lang="en-AU" sz="800">
                          <a:effectLst/>
                          <a:latin typeface="Montserrat" pitchFamily="2" charset="77"/>
                        </a:rPr>
                        <a:t>Pushkar Goel</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Stream Lead</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3316439"/>
                  </a:ext>
                </a:extLst>
              </a:tr>
              <a:tr h="152431">
                <a:tc>
                  <a:txBody>
                    <a:bodyPr/>
                    <a:lstStyle/>
                    <a:p>
                      <a:pPr algn="just">
                        <a:spcBef>
                          <a:spcPts val="600"/>
                        </a:spcBef>
                        <a:spcAft>
                          <a:spcPts val="600"/>
                        </a:spcAft>
                      </a:pPr>
                      <a:r>
                        <a:rPr lang="en-AU" sz="800">
                          <a:effectLst/>
                          <a:latin typeface="Montserrat" pitchFamily="2" charset="77"/>
                        </a:rPr>
                        <a:t>Mitchell Boyd</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2736504"/>
                  </a:ext>
                </a:extLst>
              </a:tr>
              <a:tr h="152431">
                <a:tc>
                  <a:txBody>
                    <a:bodyPr/>
                    <a:lstStyle/>
                    <a:p>
                      <a:pPr algn="just">
                        <a:spcBef>
                          <a:spcPts val="600"/>
                        </a:spcBef>
                        <a:spcAft>
                          <a:spcPts val="600"/>
                        </a:spcAft>
                      </a:pPr>
                      <a:r>
                        <a:rPr lang="en-AU" sz="800">
                          <a:effectLst/>
                          <a:latin typeface="Montserrat" pitchFamily="2" charset="77"/>
                        </a:rPr>
                        <a:t>Hamza Ismail</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Secuirty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46214080"/>
                  </a:ext>
                </a:extLst>
              </a:tr>
              <a:tr h="152431">
                <a:tc>
                  <a:txBody>
                    <a:bodyPr/>
                    <a:lstStyle/>
                    <a:p>
                      <a:pPr algn="just">
                        <a:spcBef>
                          <a:spcPts val="600"/>
                        </a:spcBef>
                        <a:spcAft>
                          <a:spcPts val="600"/>
                        </a:spcAft>
                      </a:pPr>
                      <a:r>
                        <a:rPr lang="en-AU" sz="800">
                          <a:effectLst/>
                          <a:latin typeface="Montserrat" pitchFamily="2" charset="77"/>
                        </a:rPr>
                        <a:t>Ivan Au-Yeung</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31658111"/>
                  </a:ext>
                </a:extLst>
              </a:tr>
              <a:tr h="152431">
                <a:tc>
                  <a:txBody>
                    <a:bodyPr/>
                    <a:lstStyle/>
                    <a:p>
                      <a:pPr algn="just">
                        <a:spcBef>
                          <a:spcPts val="600"/>
                        </a:spcBef>
                        <a:spcAft>
                          <a:spcPts val="600"/>
                        </a:spcAft>
                      </a:pPr>
                      <a:r>
                        <a:rPr lang="en-AU" sz="800">
                          <a:effectLst/>
                          <a:latin typeface="Montserrat" pitchFamily="2" charset="77"/>
                        </a:rPr>
                        <a:t>Steven Shao</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56686709"/>
                  </a:ext>
                </a:extLst>
              </a:tr>
              <a:tr h="152431">
                <a:tc>
                  <a:txBody>
                    <a:bodyPr/>
                    <a:lstStyle/>
                    <a:p>
                      <a:pPr algn="just">
                        <a:spcBef>
                          <a:spcPts val="600"/>
                        </a:spcBef>
                        <a:spcAft>
                          <a:spcPts val="600"/>
                        </a:spcAft>
                      </a:pPr>
                      <a:r>
                        <a:rPr lang="en-AU" sz="800">
                          <a:effectLst/>
                          <a:latin typeface="Montserrat" pitchFamily="2" charset="77"/>
                        </a:rPr>
                        <a:t>Cameron Crabb</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12356900"/>
                  </a:ext>
                </a:extLst>
              </a:tr>
              <a:tr h="152431">
                <a:tc>
                  <a:txBody>
                    <a:bodyPr/>
                    <a:lstStyle/>
                    <a:p>
                      <a:pPr algn="just">
                        <a:spcBef>
                          <a:spcPts val="600"/>
                        </a:spcBef>
                        <a:spcAft>
                          <a:spcPts val="600"/>
                        </a:spcAft>
                      </a:pPr>
                      <a:r>
                        <a:rPr lang="en-AU" sz="800">
                          <a:effectLst/>
                          <a:latin typeface="Montserrat" pitchFamily="2" charset="77"/>
                        </a:rPr>
                        <a:t>Gerard Araullo</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GUI developer/Securiy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27925632"/>
                  </a:ext>
                </a:extLst>
              </a:tr>
              <a:tr h="152431">
                <a:tc>
                  <a:txBody>
                    <a:bodyPr/>
                    <a:lstStyle/>
                    <a:p>
                      <a:pPr algn="just">
                        <a:spcBef>
                          <a:spcPts val="600"/>
                        </a:spcBef>
                        <a:spcAft>
                          <a:spcPts val="600"/>
                        </a:spcAft>
                      </a:pPr>
                      <a:r>
                        <a:rPr lang="en-AU" sz="800">
                          <a:effectLst/>
                          <a:latin typeface="Montserrat" pitchFamily="2" charset="77"/>
                        </a:rPr>
                        <a:t>Luke Smith</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28980333"/>
                  </a:ext>
                </a:extLst>
              </a:tr>
              <a:tr h="152431">
                <a:tc>
                  <a:txBody>
                    <a:bodyPr/>
                    <a:lstStyle/>
                    <a:p>
                      <a:pPr algn="just">
                        <a:spcBef>
                          <a:spcPts val="600"/>
                        </a:spcBef>
                        <a:spcAft>
                          <a:spcPts val="600"/>
                        </a:spcAft>
                      </a:pPr>
                      <a:r>
                        <a:rPr lang="en-AU" sz="800">
                          <a:effectLst/>
                          <a:latin typeface="Montserrat" pitchFamily="2" charset="77"/>
                        </a:rPr>
                        <a:t>Yiheng Liu</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37426209"/>
                  </a:ext>
                </a:extLst>
              </a:tr>
              <a:tr h="152431">
                <a:tc>
                  <a:txBody>
                    <a:bodyPr/>
                    <a:lstStyle/>
                    <a:p>
                      <a:pPr algn="just">
                        <a:spcBef>
                          <a:spcPts val="600"/>
                        </a:spcBef>
                        <a:spcAft>
                          <a:spcPts val="600"/>
                        </a:spcAft>
                      </a:pPr>
                      <a:r>
                        <a:rPr lang="en-AU" sz="800">
                          <a:effectLst/>
                          <a:latin typeface="Montserrat" pitchFamily="2" charset="77"/>
                        </a:rPr>
                        <a:t>Ashwin kumar</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Secuirty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09592439"/>
                  </a:ext>
                </a:extLst>
              </a:tr>
              <a:tr h="152431">
                <a:tc>
                  <a:txBody>
                    <a:bodyPr/>
                    <a:lstStyle/>
                    <a:p>
                      <a:pPr algn="just">
                        <a:spcBef>
                          <a:spcPts val="600"/>
                        </a:spcBef>
                        <a:spcAft>
                          <a:spcPts val="600"/>
                        </a:spcAft>
                      </a:pPr>
                      <a:r>
                        <a:rPr lang="en-AU" sz="800">
                          <a:effectLst/>
                          <a:latin typeface="Montserrat" pitchFamily="2" charset="77"/>
                        </a:rPr>
                        <a:t>Laasya Yalamanchili</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08731791"/>
                  </a:ext>
                </a:extLst>
              </a:tr>
              <a:tr h="152431">
                <a:tc>
                  <a:txBody>
                    <a:bodyPr/>
                    <a:lstStyle/>
                    <a:p>
                      <a:pPr algn="just">
                        <a:spcBef>
                          <a:spcPts val="600"/>
                        </a:spcBef>
                        <a:spcAft>
                          <a:spcPts val="600"/>
                        </a:spcAft>
                      </a:pPr>
                      <a:r>
                        <a:rPr lang="en-AU" sz="800">
                          <a:effectLst/>
                          <a:latin typeface="Montserrat" pitchFamily="2" charset="77"/>
                        </a:rPr>
                        <a:t>Karl Labsan</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66069658"/>
                  </a:ext>
                </a:extLst>
              </a:tr>
              <a:tr h="152431">
                <a:tc>
                  <a:txBody>
                    <a:bodyPr/>
                    <a:lstStyle/>
                    <a:p>
                      <a:pPr algn="just">
                        <a:spcBef>
                          <a:spcPts val="600"/>
                        </a:spcBef>
                        <a:spcAft>
                          <a:spcPts val="600"/>
                        </a:spcAft>
                      </a:pPr>
                      <a:r>
                        <a:rPr lang="en-AU" sz="800">
                          <a:effectLst/>
                          <a:latin typeface="Montserrat" pitchFamily="2" charset="77"/>
                        </a:rPr>
                        <a:t>Kyle Durst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00375324"/>
                  </a:ext>
                </a:extLst>
              </a:tr>
              <a:tr h="152431">
                <a:tc>
                  <a:txBody>
                    <a:bodyPr/>
                    <a:lstStyle/>
                    <a:p>
                      <a:pPr algn="just">
                        <a:spcBef>
                          <a:spcPts val="600"/>
                        </a:spcBef>
                        <a:spcAft>
                          <a:spcPts val="600"/>
                        </a:spcAft>
                      </a:pPr>
                      <a:r>
                        <a:rPr lang="en-AU" sz="800">
                          <a:effectLst/>
                          <a:latin typeface="Montserrat" pitchFamily="2" charset="77"/>
                        </a:rPr>
                        <a:t>Pavankumar Andaneppa Yarlagatti</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26715295"/>
                  </a:ext>
                </a:extLst>
              </a:tr>
              <a:tr h="152431">
                <a:tc>
                  <a:txBody>
                    <a:bodyPr/>
                    <a:lstStyle/>
                    <a:p>
                      <a:pPr algn="just">
                        <a:spcBef>
                          <a:spcPts val="600"/>
                        </a:spcBef>
                        <a:spcAft>
                          <a:spcPts val="600"/>
                        </a:spcAft>
                      </a:pPr>
                      <a:r>
                        <a:rPr lang="en-AU" sz="800">
                          <a:effectLst/>
                          <a:latin typeface="Montserrat" pitchFamily="2" charset="77"/>
                        </a:rPr>
                        <a:t>Kunal Bachhal </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10202117"/>
                  </a:ext>
                </a:extLst>
              </a:tr>
              <a:tr h="152431">
                <a:tc>
                  <a:txBody>
                    <a:bodyPr/>
                    <a:lstStyle/>
                    <a:p>
                      <a:pPr algn="just">
                        <a:spcBef>
                          <a:spcPts val="600"/>
                        </a:spcBef>
                        <a:spcAft>
                          <a:spcPts val="600"/>
                        </a:spcAft>
                      </a:pPr>
                      <a:r>
                        <a:rPr lang="en-AU" sz="800">
                          <a:effectLst/>
                          <a:latin typeface="Montserrat" pitchFamily="2" charset="77"/>
                        </a:rPr>
                        <a:t>Anurag Verma</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99816194"/>
                  </a:ext>
                </a:extLst>
              </a:tr>
              <a:tr h="152431">
                <a:tc>
                  <a:txBody>
                    <a:bodyPr/>
                    <a:lstStyle/>
                    <a:p>
                      <a:pPr algn="just">
                        <a:spcBef>
                          <a:spcPts val="600"/>
                        </a:spcBef>
                        <a:spcAft>
                          <a:spcPts val="600"/>
                        </a:spcAft>
                      </a:pPr>
                      <a:r>
                        <a:rPr lang="en-AU" sz="800">
                          <a:effectLst/>
                          <a:latin typeface="Montserrat" pitchFamily="2" charset="77"/>
                        </a:rPr>
                        <a:t>Caitlin Grainger</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GUI developer/Securiy Analyst</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038816933"/>
                  </a:ext>
                </a:extLst>
              </a:tr>
              <a:tr h="152431">
                <a:tc>
                  <a:txBody>
                    <a:bodyPr/>
                    <a:lstStyle/>
                    <a:p>
                      <a:pPr algn="just">
                        <a:spcBef>
                          <a:spcPts val="600"/>
                        </a:spcBef>
                        <a:spcAft>
                          <a:spcPts val="600"/>
                        </a:spcAft>
                      </a:pPr>
                      <a:r>
                        <a:rPr lang="en-AU" sz="800">
                          <a:effectLst/>
                          <a:latin typeface="Montserrat" pitchFamily="2" charset="77"/>
                        </a:rPr>
                        <a:t>Mohammed Sharf Uddin</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a:effectLst/>
                          <a:latin typeface="Montserrat" pitchFamily="2" charset="77"/>
                        </a:rPr>
                        <a:t>Security Analyst/GUI dev</a:t>
                      </a:r>
                      <a:endParaRPr lang="en-AU" sz="1100">
                        <a:effectLst/>
                        <a:latin typeface="Montserrat" pitchFamily="2"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00457349"/>
                  </a:ext>
                </a:extLst>
              </a:tr>
            </a:tbl>
          </a:graphicData>
        </a:graphic>
      </p:graphicFrame>
    </p:spTree>
    <p:extLst>
      <p:ext uri="{BB962C8B-B14F-4D97-AF65-F5344CB8AC3E}">
        <p14:creationId xmlns:p14="http://schemas.microsoft.com/office/powerpoint/2010/main" val="114307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3" name="Rectangle 42">
            <a:extLst>
              <a:ext uri="{FF2B5EF4-FFF2-40B4-BE49-F238E27FC236}">
                <a16:creationId xmlns:a16="http://schemas.microsoft.com/office/drawing/2014/main" id="{494807FF-F8FB-2716-EFFB-2CC02F6D5CA5}"/>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49" name="Group 48">
            <a:extLst>
              <a:ext uri="{FF2B5EF4-FFF2-40B4-BE49-F238E27FC236}">
                <a16:creationId xmlns:a16="http://schemas.microsoft.com/office/drawing/2014/main" id="{7C60E2B1-EA27-22B0-286F-D163C3DF6A2E}"/>
              </a:ext>
            </a:extLst>
          </p:cNvPr>
          <p:cNvGrpSpPr/>
          <p:nvPr/>
        </p:nvGrpSpPr>
        <p:grpSpPr>
          <a:xfrm>
            <a:off x="6525854" y="4522153"/>
            <a:ext cx="2257585" cy="588885"/>
            <a:chOff x="6525854" y="4522153"/>
            <a:chExt cx="2257585" cy="588885"/>
          </a:xfrm>
        </p:grpSpPr>
        <p:pic>
          <p:nvPicPr>
            <p:cNvPr id="6" name="Picture 2" descr="Mettaur | Details">
              <a:extLst>
                <a:ext uri="{FF2B5EF4-FFF2-40B4-BE49-F238E27FC236}">
                  <a16:creationId xmlns:a16="http://schemas.microsoft.com/office/drawing/2014/main" id="{1FA71DEF-6342-9050-D2A0-27B334B7E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7;p12">
              <a:extLst>
                <a:ext uri="{FF2B5EF4-FFF2-40B4-BE49-F238E27FC236}">
                  <a16:creationId xmlns:a16="http://schemas.microsoft.com/office/drawing/2014/main" id="{E01592C6-ABF4-2E11-EF22-EA14F5600A12}"/>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52" name="Google Shape;92;p13">
            <a:extLst>
              <a:ext uri="{FF2B5EF4-FFF2-40B4-BE49-F238E27FC236}">
                <a16:creationId xmlns:a16="http://schemas.microsoft.com/office/drawing/2014/main" id="{B8DE9401-5199-2E3B-825A-11EF5CA1327E}"/>
              </a:ext>
            </a:extLst>
          </p:cNvPr>
          <p:cNvSpPr txBox="1">
            <a:spLocks noGrp="1"/>
          </p:cNvSpPr>
          <p:nvPr>
            <p:ph type="title"/>
          </p:nvPr>
        </p:nvSpPr>
        <p:spPr>
          <a:xfrm>
            <a:off x="138930" y="171522"/>
            <a:ext cx="2783780" cy="8389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Company Mission</a:t>
            </a:r>
            <a:endParaRPr/>
          </a:p>
        </p:txBody>
      </p:sp>
      <p:sp>
        <p:nvSpPr>
          <p:cNvPr id="2" name="TextBox 1">
            <a:extLst>
              <a:ext uri="{FF2B5EF4-FFF2-40B4-BE49-F238E27FC236}">
                <a16:creationId xmlns:a16="http://schemas.microsoft.com/office/drawing/2014/main" id="{046E980C-F5AF-A689-9783-E6243D775CE5}"/>
              </a:ext>
            </a:extLst>
          </p:cNvPr>
          <p:cNvSpPr txBox="1"/>
          <p:nvPr/>
        </p:nvSpPr>
        <p:spPr>
          <a:xfrm>
            <a:off x="2786218" y="171522"/>
            <a:ext cx="6218852" cy="1107996"/>
          </a:xfrm>
          <a:prstGeom prst="rect">
            <a:avLst/>
          </a:prstGeom>
          <a:noFill/>
        </p:spPr>
        <p:txBody>
          <a:bodyPr wrap="square" rtlCol="0">
            <a:spAutoFit/>
          </a:bodyPr>
          <a:lstStyle/>
          <a:p>
            <a:r>
              <a:rPr lang="en-US" sz="1600" i="1">
                <a:latin typeface="Montserrat" pitchFamily="2" charset="77"/>
              </a:rPr>
              <a:t>“To create cyber tools that empower White-hat operations in terms of supporting the protection of  / </a:t>
            </a:r>
            <a:r>
              <a:rPr lang="en-AU" sz="1600" i="1">
                <a:latin typeface="Montserrat" pitchFamily="2" charset="77"/>
              </a:rPr>
              <a:t>defence</a:t>
            </a:r>
            <a:r>
              <a:rPr lang="en-US" sz="1600" i="1">
                <a:latin typeface="Montserrat" pitchFamily="2" charset="77"/>
              </a:rPr>
              <a:t> against vulnerabilities and attacks”</a:t>
            </a:r>
          </a:p>
          <a:p>
            <a:endParaRPr lang="en-AU" sz="1800"/>
          </a:p>
        </p:txBody>
      </p:sp>
      <p:sp>
        <p:nvSpPr>
          <p:cNvPr id="3" name="Google Shape;92;p13">
            <a:extLst>
              <a:ext uri="{FF2B5EF4-FFF2-40B4-BE49-F238E27FC236}">
                <a16:creationId xmlns:a16="http://schemas.microsoft.com/office/drawing/2014/main" id="{79ABB60E-0BBE-3022-2CE0-80F8E68AB16C}"/>
              </a:ext>
            </a:extLst>
          </p:cNvPr>
          <p:cNvSpPr txBox="1">
            <a:spLocks/>
          </p:cNvSpPr>
          <p:nvPr/>
        </p:nvSpPr>
        <p:spPr>
          <a:xfrm>
            <a:off x="138930" y="1915307"/>
            <a:ext cx="2783780" cy="83892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US"/>
              <a:t>Company Leadership</a:t>
            </a:r>
          </a:p>
        </p:txBody>
      </p:sp>
      <p:sp>
        <p:nvSpPr>
          <p:cNvPr id="11" name="TextBox 10">
            <a:extLst>
              <a:ext uri="{FF2B5EF4-FFF2-40B4-BE49-F238E27FC236}">
                <a16:creationId xmlns:a16="http://schemas.microsoft.com/office/drawing/2014/main" id="{75FB56B3-0D84-978C-3B0C-DE70C9772905}"/>
              </a:ext>
            </a:extLst>
          </p:cNvPr>
          <p:cNvSpPr txBox="1"/>
          <p:nvPr/>
        </p:nvSpPr>
        <p:spPr>
          <a:xfrm>
            <a:off x="3114297" y="1035071"/>
            <a:ext cx="536628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70C0"/>
                </a:solidFill>
                <a:latin typeface="Montserrat" pitchFamily="2" charset="77"/>
              </a:rPr>
              <a:t>Skillset, learned and applied in Hardhat Enterprises will better prepare you for opportunities that come up in Cybersecurity and other aligned sectors</a:t>
            </a:r>
            <a:r>
              <a:rPr lang="en-US">
                <a:solidFill>
                  <a:srgbClr val="0070C0"/>
                </a:solidFill>
                <a:latin typeface="Montserrat" pitchFamily="2" charset="77"/>
              </a:rPr>
              <a:t>.  </a:t>
            </a:r>
          </a:p>
        </p:txBody>
      </p:sp>
      <p:pic>
        <p:nvPicPr>
          <p:cNvPr id="12" name="Picture 11">
            <a:extLst>
              <a:ext uri="{FF2B5EF4-FFF2-40B4-BE49-F238E27FC236}">
                <a16:creationId xmlns:a16="http://schemas.microsoft.com/office/drawing/2014/main" id="{2B15FD08-316B-83D0-76CF-2FCFD1671590}"/>
              </a:ext>
            </a:extLst>
          </p:cNvPr>
          <p:cNvPicPr>
            <a:picLocks noChangeAspect="1"/>
          </p:cNvPicPr>
          <p:nvPr/>
        </p:nvPicPr>
        <p:blipFill>
          <a:blip r:embed="rId4"/>
          <a:stretch>
            <a:fillRect/>
          </a:stretch>
        </p:blipFill>
        <p:spPr>
          <a:xfrm>
            <a:off x="3239555" y="1764495"/>
            <a:ext cx="5512645" cy="2754068"/>
          </a:xfrm>
          <a:prstGeom prst="rect">
            <a:avLst/>
          </a:prstGeom>
        </p:spPr>
      </p:pic>
    </p:spTree>
    <p:extLst>
      <p:ext uri="{BB962C8B-B14F-4D97-AF65-F5344CB8AC3E}">
        <p14:creationId xmlns:p14="http://schemas.microsoft.com/office/powerpoint/2010/main" val="21953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8"/>
          <p:cNvSpPr/>
          <p:nvPr/>
        </p:nvSpPr>
        <p:spPr>
          <a:xfrm>
            <a:off x="7431857" y="3487748"/>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31" name="Google Shape;131;p18"/>
          <p:cNvGrpSpPr/>
          <p:nvPr/>
        </p:nvGrpSpPr>
        <p:grpSpPr>
          <a:xfrm>
            <a:off x="7006825" y="1649538"/>
            <a:ext cx="1468628" cy="1468963"/>
            <a:chOff x="6654650" y="3665275"/>
            <a:chExt cx="409100" cy="409125"/>
          </a:xfrm>
        </p:grpSpPr>
        <p:sp>
          <p:nvSpPr>
            <p:cNvPr id="132" name="Google Shape;13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 name="Google Shape;13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34" name="Google Shape;134;p18"/>
          <p:cNvGrpSpPr/>
          <p:nvPr/>
        </p:nvGrpSpPr>
        <p:grpSpPr>
          <a:xfrm rot="1056973">
            <a:off x="5591034" y="2804226"/>
            <a:ext cx="970269" cy="970339"/>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39" name="Google Shape;139;p18"/>
          <p:cNvSpPr/>
          <p:nvPr/>
        </p:nvSpPr>
        <p:spPr>
          <a:xfrm rot="2466579">
            <a:off x="5699940" y="1934386"/>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 name="Google Shape;140;p18"/>
          <p:cNvSpPr/>
          <p:nvPr/>
        </p:nvSpPr>
        <p:spPr>
          <a:xfrm rot="-1609357">
            <a:off x="6396455" y="2220529"/>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 name="Google Shape;141;p18"/>
          <p:cNvSpPr/>
          <p:nvPr/>
        </p:nvSpPr>
        <p:spPr>
          <a:xfrm rot="2926412">
            <a:off x="8474641" y="2479791"/>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 name="Google Shape;142;p18"/>
          <p:cNvSpPr/>
          <p:nvPr/>
        </p:nvSpPr>
        <p:spPr>
          <a:xfrm rot="-1609257">
            <a:off x="7406506" y="837929"/>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2" name="Rectangle 1">
            <a:extLst>
              <a:ext uri="{FF2B5EF4-FFF2-40B4-BE49-F238E27FC236}">
                <a16:creationId xmlns:a16="http://schemas.microsoft.com/office/drawing/2014/main" id="{DE8EB3B4-1825-B08D-D77F-081EC662F977}"/>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28" name="Google Shape;128;p18"/>
          <p:cNvSpPr txBox="1">
            <a:spLocks noGrp="1"/>
          </p:cNvSpPr>
          <p:nvPr>
            <p:ph type="ctrTitle" idx="4294967295"/>
          </p:nvPr>
        </p:nvSpPr>
        <p:spPr>
          <a:xfrm>
            <a:off x="162527" y="193775"/>
            <a:ext cx="4644900" cy="674905"/>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AU" sz="4800">
                <a:solidFill>
                  <a:schemeClr val="bg1"/>
                </a:solidFill>
              </a:rPr>
              <a:t>Q &amp; A?</a:t>
            </a:r>
          </a:p>
        </p:txBody>
      </p:sp>
      <p:grpSp>
        <p:nvGrpSpPr>
          <p:cNvPr id="3" name="Group 2">
            <a:extLst>
              <a:ext uri="{FF2B5EF4-FFF2-40B4-BE49-F238E27FC236}">
                <a16:creationId xmlns:a16="http://schemas.microsoft.com/office/drawing/2014/main" id="{11A4E65A-EB13-771A-1EC5-9AA4EA7B892E}"/>
              </a:ext>
            </a:extLst>
          </p:cNvPr>
          <p:cNvGrpSpPr/>
          <p:nvPr/>
        </p:nvGrpSpPr>
        <p:grpSpPr>
          <a:xfrm>
            <a:off x="6525854" y="4522153"/>
            <a:ext cx="2257585" cy="588885"/>
            <a:chOff x="6525854" y="4522153"/>
            <a:chExt cx="2257585" cy="588885"/>
          </a:xfrm>
        </p:grpSpPr>
        <p:pic>
          <p:nvPicPr>
            <p:cNvPr id="4" name="Picture 2" descr="Mettaur | Details">
              <a:extLst>
                <a:ext uri="{FF2B5EF4-FFF2-40B4-BE49-F238E27FC236}">
                  <a16:creationId xmlns:a16="http://schemas.microsoft.com/office/drawing/2014/main" id="{9C498FF4-066A-E13B-97AF-2A554C55C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7;p12">
              <a:extLst>
                <a:ext uri="{FF2B5EF4-FFF2-40B4-BE49-F238E27FC236}">
                  <a16:creationId xmlns:a16="http://schemas.microsoft.com/office/drawing/2014/main" id="{7D49A07E-8B53-AA01-382E-FF3AB365BAEC}"/>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1"/>
                  </a:solidFill>
                </a:rPr>
                <a:t>Hardhat Enterprises</a:t>
              </a:r>
            </a:p>
          </p:txBody>
        </p:sp>
      </p:grpSp>
      <p:sp>
        <p:nvSpPr>
          <p:cNvPr id="7" name="TextBox 6">
            <a:extLst>
              <a:ext uri="{FF2B5EF4-FFF2-40B4-BE49-F238E27FC236}">
                <a16:creationId xmlns:a16="http://schemas.microsoft.com/office/drawing/2014/main" id="{BE3556DD-1DD6-3D7A-9372-E8A26B92524A}"/>
              </a:ext>
            </a:extLst>
          </p:cNvPr>
          <p:cNvSpPr txBox="1"/>
          <p:nvPr/>
        </p:nvSpPr>
        <p:spPr>
          <a:xfrm>
            <a:off x="162527" y="1359785"/>
            <a:ext cx="1869423" cy="461665"/>
          </a:xfrm>
          <a:prstGeom prst="rect">
            <a:avLst/>
          </a:prstGeom>
          <a:noFill/>
        </p:spPr>
        <p:txBody>
          <a:bodyPr wrap="none" rtlCol="0">
            <a:spAutoFit/>
          </a:bodyPr>
          <a:lstStyle/>
          <a:p>
            <a:r>
              <a:rPr lang="en-AU" sz="2400">
                <a:solidFill>
                  <a:schemeClr val="bg1"/>
                </a:solidFill>
                <a:latin typeface="Montserrat" pitchFamily="2" charset="77"/>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3</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7" y="835848"/>
            <a:ext cx="2385416"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App Attack</a:t>
            </a:r>
          </a:p>
        </p:txBody>
      </p:sp>
      <p:sp>
        <p:nvSpPr>
          <p:cNvPr id="7" name="TextBox 6">
            <a:extLst>
              <a:ext uri="{FF2B5EF4-FFF2-40B4-BE49-F238E27FC236}">
                <a16:creationId xmlns:a16="http://schemas.microsoft.com/office/drawing/2014/main" id="{2E46DCFD-19AC-B590-95DD-1A6803BDB5C3}"/>
              </a:ext>
            </a:extLst>
          </p:cNvPr>
          <p:cNvSpPr txBox="1"/>
          <p:nvPr/>
        </p:nvSpPr>
        <p:spPr>
          <a:xfrm>
            <a:off x="2722744" y="219774"/>
            <a:ext cx="6201337"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a:rPr>
              <a:t>Trimester Deliverables:</a:t>
            </a:r>
            <a:endParaRPr lang="en-US"/>
          </a:p>
          <a:p>
            <a:pPr marL="285750" indent="-285750" algn="just">
              <a:buChar char="•"/>
            </a:pPr>
            <a:r>
              <a:rPr lang="en-AU" sz="1600">
                <a:latin typeface="Montserrat"/>
              </a:rPr>
              <a:t>Identify new vulnerabilities within our systems and validate existing vulnerabilities to ensure they have been adequately addressed.</a:t>
            </a:r>
          </a:p>
          <a:p>
            <a:pPr marL="285750" indent="-285750" algn="just">
              <a:buChar char="•"/>
            </a:pPr>
            <a:r>
              <a:rPr lang="en-AU" sz="1600">
                <a:latin typeface="Montserrat"/>
              </a:rPr>
              <a:t>Hosting the test environment in Virtual Machines (VMs) for now</a:t>
            </a:r>
          </a:p>
          <a:p>
            <a:pPr marL="285750" indent="-285750" algn="just">
              <a:buChar char="•"/>
            </a:pPr>
            <a:r>
              <a:rPr lang="en-AU" sz="1600">
                <a:latin typeface="Montserrat"/>
              </a:rPr>
              <a:t>Assess the viability of a potential migration to GCP more efficient testing.</a:t>
            </a:r>
          </a:p>
          <a:p>
            <a:pPr marL="285750" indent="-285750" algn="just">
              <a:buChar char="•"/>
            </a:pPr>
            <a:r>
              <a:rPr lang="en-AU" sz="1600">
                <a:latin typeface="Montserrat"/>
              </a:rPr>
              <a:t>Identify potential applications (Discussions for feasibility of testing Gopher Industries applications has been started) that can be used for attacks, besides Ontrack.  </a:t>
            </a:r>
          </a:p>
          <a:p>
            <a:pPr marL="285750" indent="-285750" algn="just">
              <a:buChar char="•"/>
            </a:pPr>
            <a:r>
              <a:rPr lang="en-AU" sz="1600">
                <a:latin typeface="Montserrat"/>
              </a:rPr>
              <a:t>Strengthen cybersecurity defences to safeguard our systems and data against potential threats.</a:t>
            </a:r>
            <a:endParaRPr lang="en-AU">
              <a:latin typeface="Montserrat"/>
            </a:endParaRPr>
          </a:p>
        </p:txBody>
      </p:sp>
    </p:spTree>
    <p:extLst>
      <p:ext uri="{BB962C8B-B14F-4D97-AF65-F5344CB8AC3E}">
        <p14:creationId xmlns:p14="http://schemas.microsoft.com/office/powerpoint/2010/main" val="101625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4</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7" y="835848"/>
            <a:ext cx="2385416"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App Attack</a:t>
            </a:r>
          </a:p>
        </p:txBody>
      </p:sp>
      <p:sp>
        <p:nvSpPr>
          <p:cNvPr id="7" name="TextBox 6">
            <a:extLst>
              <a:ext uri="{FF2B5EF4-FFF2-40B4-BE49-F238E27FC236}">
                <a16:creationId xmlns:a16="http://schemas.microsoft.com/office/drawing/2014/main" id="{2E46DCFD-19AC-B590-95DD-1A6803BDB5C3}"/>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a:rPr>
              <a:t>Project plan: Workflow x Trello</a:t>
            </a:r>
            <a:endParaRPr lang="en-US" sz="1600" b="1">
              <a:latin typeface="Montserrat" pitchFamily="2" charset="77"/>
            </a:endParaRPr>
          </a:p>
          <a:p>
            <a:endParaRPr lang="en-US" sz="1600">
              <a:latin typeface="Montserrat" pitchFamily="2" charset="77"/>
            </a:endParaRPr>
          </a:p>
        </p:txBody>
      </p:sp>
      <p:pic>
        <p:nvPicPr>
          <p:cNvPr id="8" name="Picture 8" descr="Graphical user interface, application&#10;&#10;Description automatically generated">
            <a:extLst>
              <a:ext uri="{FF2B5EF4-FFF2-40B4-BE49-F238E27FC236}">
                <a16:creationId xmlns:a16="http://schemas.microsoft.com/office/drawing/2014/main" id="{06991777-A28E-2EC7-66DD-82C65CA4C497}"/>
              </a:ext>
            </a:extLst>
          </p:cNvPr>
          <p:cNvPicPr>
            <a:picLocks noChangeAspect="1"/>
          </p:cNvPicPr>
          <p:nvPr/>
        </p:nvPicPr>
        <p:blipFill rotWithShape="1">
          <a:blip r:embed="rId4"/>
          <a:srcRect l="124" r="11262" b="24742"/>
          <a:stretch/>
        </p:blipFill>
        <p:spPr>
          <a:xfrm>
            <a:off x="2793206" y="727234"/>
            <a:ext cx="5114945" cy="2604249"/>
          </a:xfrm>
          <a:prstGeom prst="rect">
            <a:avLst/>
          </a:prstGeom>
        </p:spPr>
      </p:pic>
    </p:spTree>
    <p:extLst>
      <p:ext uri="{BB962C8B-B14F-4D97-AF65-F5344CB8AC3E}">
        <p14:creationId xmlns:p14="http://schemas.microsoft.com/office/powerpoint/2010/main" val="206029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8" name="Picture 8" descr="Graphical user interface, application&#10;&#10;Description automatically generated">
            <a:extLst>
              <a:ext uri="{FF2B5EF4-FFF2-40B4-BE49-F238E27FC236}">
                <a16:creationId xmlns:a16="http://schemas.microsoft.com/office/drawing/2014/main" id="{82490A4C-550D-E0E3-F8B0-E5957B6940C1}"/>
              </a:ext>
            </a:extLst>
          </p:cNvPr>
          <p:cNvPicPr>
            <a:picLocks noChangeAspect="1"/>
          </p:cNvPicPr>
          <p:nvPr/>
        </p:nvPicPr>
        <p:blipFill rotWithShape="1">
          <a:blip r:embed="rId3"/>
          <a:srcRect r="24986" b="-109"/>
          <a:stretch/>
        </p:blipFill>
        <p:spPr>
          <a:xfrm>
            <a:off x="2721769" y="610650"/>
            <a:ext cx="6269786" cy="4169613"/>
          </a:xfrm>
          <a:prstGeom prst="rect">
            <a:avLst/>
          </a:prstGeom>
        </p:spPr>
      </p:pic>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5</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7" y="835848"/>
            <a:ext cx="2385416"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App Attack</a:t>
            </a:r>
          </a:p>
        </p:txBody>
      </p:sp>
      <p:sp>
        <p:nvSpPr>
          <p:cNvPr id="7" name="TextBox 6">
            <a:extLst>
              <a:ext uri="{FF2B5EF4-FFF2-40B4-BE49-F238E27FC236}">
                <a16:creationId xmlns:a16="http://schemas.microsoft.com/office/drawing/2014/main" id="{2E46DCFD-19AC-B590-95DD-1A6803BDB5C3}"/>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a:rPr>
              <a:t>Project plan: Workflow x Trello</a:t>
            </a:r>
            <a:endParaRPr lang="en-US" sz="1600" b="1">
              <a:latin typeface="Montserrat" pitchFamily="2" charset="77"/>
            </a:endParaRPr>
          </a:p>
          <a:p>
            <a:endParaRPr lang="en-US" sz="1600">
              <a:latin typeface="Montserrat" pitchFamily="2" charset="77"/>
            </a:endParaRPr>
          </a:p>
        </p:txBody>
      </p:sp>
    </p:spTree>
    <p:extLst>
      <p:ext uri="{BB962C8B-B14F-4D97-AF65-F5344CB8AC3E}">
        <p14:creationId xmlns:p14="http://schemas.microsoft.com/office/powerpoint/2010/main" val="1497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6</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9C1FBE7E-987A-3762-98EA-31A7E4FAD1AB}"/>
              </a:ext>
            </a:extLst>
          </p:cNvPr>
          <p:cNvSpPr txBox="1">
            <a:spLocks/>
          </p:cNvSpPr>
          <p:nvPr/>
        </p:nvSpPr>
        <p:spPr>
          <a:xfrm>
            <a:off x="114717" y="835848"/>
            <a:ext cx="2385416"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App Attack</a:t>
            </a:r>
          </a:p>
        </p:txBody>
      </p:sp>
      <p:sp>
        <p:nvSpPr>
          <p:cNvPr id="7" name="TextBox 6">
            <a:extLst>
              <a:ext uri="{FF2B5EF4-FFF2-40B4-BE49-F238E27FC236}">
                <a16:creationId xmlns:a16="http://schemas.microsoft.com/office/drawing/2014/main" id="{2E46DCFD-19AC-B590-95DD-1A6803BDB5C3}"/>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pitchFamily="2" charset="77"/>
              </a:rPr>
              <a:t>Team Members &amp; Roles:</a:t>
            </a:r>
          </a:p>
          <a:p>
            <a:endParaRPr lang="en-US" sz="1600" b="1">
              <a:latin typeface="Montserrat" pitchFamily="2" charset="77"/>
            </a:endParaRPr>
          </a:p>
        </p:txBody>
      </p:sp>
      <p:graphicFrame>
        <p:nvGraphicFramePr>
          <p:cNvPr id="12" name="Table 11">
            <a:extLst>
              <a:ext uri="{FF2B5EF4-FFF2-40B4-BE49-F238E27FC236}">
                <a16:creationId xmlns:a16="http://schemas.microsoft.com/office/drawing/2014/main" id="{C2101609-871F-D84F-8462-8F5D422597AB}"/>
              </a:ext>
            </a:extLst>
          </p:cNvPr>
          <p:cNvGraphicFramePr>
            <a:graphicFrameLocks noGrp="1"/>
          </p:cNvGraphicFramePr>
          <p:nvPr>
            <p:extLst>
              <p:ext uri="{D42A27DB-BD31-4B8C-83A1-F6EECF244321}">
                <p14:modId xmlns:p14="http://schemas.microsoft.com/office/powerpoint/2010/main" val="4275843869"/>
              </p:ext>
            </p:extLst>
          </p:nvPr>
        </p:nvGraphicFramePr>
        <p:xfrm>
          <a:off x="2728278" y="616074"/>
          <a:ext cx="3068224" cy="2640330"/>
        </p:xfrm>
        <a:graphic>
          <a:graphicData uri="http://schemas.openxmlformats.org/drawingml/2006/table">
            <a:tbl>
              <a:tblPr firstRow="1" firstCol="1" bandRow="1">
                <a:tableStyleId>{668617F7-BD45-45D3-9494-08AB8ACE10ED}</a:tableStyleId>
              </a:tblPr>
              <a:tblGrid>
                <a:gridCol w="1269470">
                  <a:extLst>
                    <a:ext uri="{9D8B030D-6E8A-4147-A177-3AD203B41FA5}">
                      <a16:colId xmlns:a16="http://schemas.microsoft.com/office/drawing/2014/main" val="1927540979"/>
                    </a:ext>
                  </a:extLst>
                </a:gridCol>
                <a:gridCol w="1798754">
                  <a:extLst>
                    <a:ext uri="{9D8B030D-6E8A-4147-A177-3AD203B41FA5}">
                      <a16:colId xmlns:a16="http://schemas.microsoft.com/office/drawing/2014/main" val="1884356628"/>
                    </a:ext>
                  </a:extLst>
                </a:gridCol>
              </a:tblGrid>
              <a:tr h="125730">
                <a:tc>
                  <a:txBody>
                    <a:bodyPr/>
                    <a:lstStyle/>
                    <a:p>
                      <a:pPr algn="just">
                        <a:spcBef>
                          <a:spcPts val="600"/>
                        </a:spcBef>
                        <a:spcAft>
                          <a:spcPts val="600"/>
                        </a:spcAft>
                      </a:pPr>
                      <a:r>
                        <a:rPr lang="en-AU" sz="800" b="0" i="0">
                          <a:solidFill>
                            <a:schemeClr val="bg1"/>
                          </a:solidFill>
                          <a:effectLst/>
                          <a:latin typeface="Avenir Light" panose="020B0402020203020204" pitchFamily="34" charset="77"/>
                        </a:rPr>
                        <a:t>Name</a:t>
                      </a:r>
                      <a:endParaRPr lang="en-AU" sz="1100" b="0" i="0">
                        <a:solidFill>
                          <a:schemeClr val="bg1"/>
                        </a:solidFill>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solidFill>
                      <a:srgbClr val="0070C0"/>
                    </a:solidFill>
                  </a:tcPr>
                </a:tc>
                <a:tc>
                  <a:txBody>
                    <a:bodyPr/>
                    <a:lstStyle/>
                    <a:p>
                      <a:pPr algn="just">
                        <a:spcBef>
                          <a:spcPts val="600"/>
                        </a:spcBef>
                        <a:spcAft>
                          <a:spcPts val="600"/>
                        </a:spcAft>
                      </a:pPr>
                      <a:r>
                        <a:rPr lang="en-AU" sz="800" b="0" i="0">
                          <a:solidFill>
                            <a:schemeClr val="bg1"/>
                          </a:solidFill>
                          <a:effectLst/>
                          <a:latin typeface="Avenir Light" panose="020B0402020203020204" pitchFamily="34" charset="77"/>
                        </a:rPr>
                        <a:t>Role</a:t>
                      </a:r>
                      <a:endParaRPr lang="en-AU" sz="1100" b="0" i="0">
                        <a:solidFill>
                          <a:schemeClr val="bg1"/>
                        </a:solidFill>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solidFill>
                      <a:srgbClr val="0070C0"/>
                    </a:solidFill>
                  </a:tcPr>
                </a:tc>
                <a:extLst>
                  <a:ext uri="{0D108BD9-81ED-4DB2-BD59-A6C34878D82A}">
                    <a16:rowId xmlns:a16="http://schemas.microsoft.com/office/drawing/2014/main" val="1747785541"/>
                  </a:ext>
                </a:extLst>
              </a:tr>
              <a:tr h="125730">
                <a:tc>
                  <a:txBody>
                    <a:bodyPr/>
                    <a:lstStyle/>
                    <a:p>
                      <a:pPr algn="just">
                        <a:spcBef>
                          <a:spcPts val="600"/>
                        </a:spcBef>
                        <a:spcAft>
                          <a:spcPts val="600"/>
                        </a:spcAft>
                      </a:pPr>
                      <a:r>
                        <a:rPr lang="en-AU" sz="800" b="0" i="0">
                          <a:effectLst/>
                          <a:latin typeface="Avenir Light" panose="020B0402020203020204" pitchFamily="34" charset="77"/>
                        </a:rPr>
                        <a:t>Jarrod </a:t>
                      </a:r>
                      <a:r>
                        <a:rPr lang="en-AU" sz="800" b="0" i="0" err="1">
                          <a:effectLst/>
                          <a:latin typeface="Avenir Light" panose="020B0402020203020204" pitchFamily="34" charset="77"/>
                        </a:rPr>
                        <a:t>Wigg</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App Attack Co-Lead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26385246"/>
                  </a:ext>
                </a:extLst>
              </a:tr>
              <a:tr h="125730">
                <a:tc>
                  <a:txBody>
                    <a:bodyPr/>
                    <a:lstStyle/>
                    <a:p>
                      <a:pPr algn="just">
                        <a:spcBef>
                          <a:spcPts val="600"/>
                        </a:spcBef>
                        <a:spcAft>
                          <a:spcPts val="600"/>
                        </a:spcAft>
                      </a:pPr>
                      <a:r>
                        <a:rPr lang="en-AU" sz="800" b="0" i="0">
                          <a:effectLst/>
                          <a:latin typeface="Avenir Light" panose="020B0402020203020204" pitchFamily="34" charset="77"/>
                        </a:rPr>
                        <a:t>Della Susan Jose</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App Attack Co-Lead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24686860"/>
                  </a:ext>
                </a:extLst>
              </a:tr>
              <a:tr h="125730">
                <a:tc>
                  <a:txBody>
                    <a:bodyPr/>
                    <a:lstStyle/>
                    <a:p>
                      <a:pPr algn="just">
                        <a:spcBef>
                          <a:spcPts val="600"/>
                        </a:spcBef>
                        <a:spcAft>
                          <a:spcPts val="600"/>
                        </a:spcAft>
                      </a:pPr>
                      <a:r>
                        <a:rPr lang="en-AU" sz="800" b="0" i="0" err="1">
                          <a:effectLst/>
                          <a:latin typeface="Avenir Light" panose="020B0402020203020204" pitchFamily="34" charset="77"/>
                        </a:rPr>
                        <a:t>Vansh</a:t>
                      </a:r>
                      <a:r>
                        <a:rPr lang="en-AU" sz="800" b="0" i="0">
                          <a:effectLst/>
                          <a:latin typeface="Avenir Light" panose="020B0402020203020204" pitchFamily="34" charset="77"/>
                        </a:rPr>
                        <a:t> Khanna</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App Attack Co-Lead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53783214"/>
                  </a:ext>
                </a:extLst>
              </a:tr>
              <a:tr h="125730">
                <a:tc>
                  <a:txBody>
                    <a:bodyPr/>
                    <a:lstStyle/>
                    <a:p>
                      <a:pPr algn="just">
                        <a:spcBef>
                          <a:spcPts val="600"/>
                        </a:spcBef>
                        <a:spcAft>
                          <a:spcPts val="600"/>
                        </a:spcAft>
                      </a:pPr>
                      <a:r>
                        <a:rPr lang="en-AU" sz="800" b="0" i="0" err="1">
                          <a:effectLst/>
                          <a:latin typeface="Avenir Light" panose="020B0402020203020204" pitchFamily="34" charset="77"/>
                        </a:rPr>
                        <a:t>Akshay</a:t>
                      </a:r>
                      <a:r>
                        <a:rPr lang="en-AU" sz="800" b="0" i="0">
                          <a:effectLst/>
                          <a:latin typeface="Avenir Light" panose="020B0402020203020204" pitchFamily="34" charset="77"/>
                        </a:rPr>
                        <a:t> </a:t>
                      </a:r>
                      <a:r>
                        <a:rPr lang="en-AU" sz="800" b="0" i="0" err="1">
                          <a:effectLst/>
                          <a:latin typeface="Avenir Light" panose="020B0402020203020204" pitchFamily="34" charset="77"/>
                        </a:rPr>
                        <a:t>Deodare</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 testing Team 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57260571"/>
                  </a:ext>
                </a:extLst>
              </a:tr>
              <a:tr h="125730">
                <a:tc>
                  <a:txBody>
                    <a:bodyPr/>
                    <a:lstStyle/>
                    <a:p>
                      <a:pPr algn="just">
                        <a:spcBef>
                          <a:spcPts val="600"/>
                        </a:spcBef>
                        <a:spcAft>
                          <a:spcPts val="600"/>
                        </a:spcAft>
                      </a:pPr>
                      <a:r>
                        <a:rPr lang="en-AU" sz="800" b="0" i="0">
                          <a:effectLst/>
                          <a:latin typeface="Avenir Light" panose="020B0402020203020204" pitchFamily="34" charset="77"/>
                        </a:rPr>
                        <a:t>Josiah Paul Walker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 testing Team 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09735663"/>
                  </a:ext>
                </a:extLst>
              </a:tr>
              <a:tr h="125730">
                <a:tc>
                  <a:txBody>
                    <a:bodyPr/>
                    <a:lstStyle/>
                    <a:p>
                      <a:pPr algn="just">
                        <a:spcBef>
                          <a:spcPts val="600"/>
                        </a:spcBef>
                        <a:spcAft>
                          <a:spcPts val="600"/>
                        </a:spcAft>
                      </a:pPr>
                      <a:r>
                        <a:rPr lang="en-AU" sz="800" b="0" i="0">
                          <a:effectLst/>
                          <a:latin typeface="Avenir Light" panose="020B0402020203020204" pitchFamily="34" charset="77"/>
                        </a:rPr>
                        <a:t>Erik Wing Hung Wu</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SCR Team Lead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03985917"/>
                  </a:ext>
                </a:extLst>
              </a:tr>
              <a:tr h="125730">
                <a:tc>
                  <a:txBody>
                    <a:bodyPr/>
                    <a:lstStyle/>
                    <a:p>
                      <a:pPr algn="just">
                        <a:spcBef>
                          <a:spcPts val="600"/>
                        </a:spcBef>
                        <a:spcAft>
                          <a:spcPts val="600"/>
                        </a:spcAft>
                      </a:pPr>
                      <a:r>
                        <a:rPr lang="en-AU" sz="800" b="0" i="0">
                          <a:effectLst/>
                          <a:latin typeface="Avenir Light" panose="020B0402020203020204" pitchFamily="34" charset="77"/>
                        </a:rPr>
                        <a:t>Jonah Blundell</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80283593"/>
                  </a:ext>
                </a:extLst>
              </a:tr>
              <a:tr h="125730">
                <a:tc>
                  <a:txBody>
                    <a:bodyPr/>
                    <a:lstStyle/>
                    <a:p>
                      <a:pPr algn="just">
                        <a:spcBef>
                          <a:spcPts val="600"/>
                        </a:spcBef>
                        <a:spcAft>
                          <a:spcPts val="600"/>
                        </a:spcAft>
                      </a:pPr>
                      <a:r>
                        <a:rPr lang="en-AU" sz="800" b="0" i="0">
                          <a:effectLst/>
                          <a:latin typeface="Avenir Light" panose="020B0402020203020204" pitchFamily="34" charset="77"/>
                        </a:rPr>
                        <a:t>Chloe Brushfield</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95315322"/>
                  </a:ext>
                </a:extLst>
              </a:tr>
              <a:tr h="125730">
                <a:tc>
                  <a:txBody>
                    <a:bodyPr/>
                    <a:lstStyle/>
                    <a:p>
                      <a:pPr algn="just">
                        <a:spcBef>
                          <a:spcPts val="600"/>
                        </a:spcBef>
                        <a:spcAft>
                          <a:spcPts val="600"/>
                        </a:spcAft>
                      </a:pPr>
                      <a:r>
                        <a:rPr lang="en-AU" sz="800" b="0" i="0">
                          <a:effectLst/>
                          <a:latin typeface="Avenir Light" panose="020B0402020203020204" pitchFamily="34" charset="77"/>
                        </a:rPr>
                        <a:t>Fiona Akhounova</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527583713"/>
                  </a:ext>
                </a:extLst>
              </a:tr>
              <a:tr h="125730">
                <a:tc>
                  <a:txBody>
                    <a:bodyPr/>
                    <a:lstStyle/>
                    <a:p>
                      <a:pPr algn="just">
                        <a:spcBef>
                          <a:spcPts val="600"/>
                        </a:spcBef>
                        <a:spcAft>
                          <a:spcPts val="600"/>
                        </a:spcAft>
                      </a:pPr>
                      <a:r>
                        <a:rPr lang="en-AU" sz="800" b="0" i="0">
                          <a:effectLst/>
                          <a:latin typeface="Avenir Light" panose="020B0402020203020204" pitchFamily="34" charset="77"/>
                        </a:rPr>
                        <a:t>Vijay Srinivasan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78610383"/>
                  </a:ext>
                </a:extLst>
              </a:tr>
              <a:tr h="125730">
                <a:tc>
                  <a:txBody>
                    <a:bodyPr/>
                    <a:lstStyle/>
                    <a:p>
                      <a:pPr algn="just">
                        <a:spcBef>
                          <a:spcPts val="600"/>
                        </a:spcBef>
                        <a:spcAft>
                          <a:spcPts val="600"/>
                        </a:spcAft>
                      </a:pPr>
                      <a:r>
                        <a:rPr lang="en-AU" sz="800" b="0" i="0">
                          <a:effectLst/>
                          <a:latin typeface="Avenir Light" panose="020B0402020203020204" pitchFamily="34" charset="77"/>
                        </a:rPr>
                        <a:t>Louis Sloper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18903200"/>
                  </a:ext>
                </a:extLst>
              </a:tr>
              <a:tr h="125730">
                <a:tc>
                  <a:txBody>
                    <a:bodyPr/>
                    <a:lstStyle/>
                    <a:p>
                      <a:pPr algn="just">
                        <a:spcBef>
                          <a:spcPts val="600"/>
                        </a:spcBef>
                        <a:spcAft>
                          <a:spcPts val="600"/>
                        </a:spcAft>
                      </a:pPr>
                      <a:r>
                        <a:rPr lang="en-AU" sz="800" b="0" i="0">
                          <a:effectLst/>
                          <a:latin typeface="Avenir Light" panose="020B0402020203020204" pitchFamily="34" charset="77"/>
                        </a:rPr>
                        <a:t>Harjinder Jarewal</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79602650"/>
                  </a:ext>
                </a:extLst>
              </a:tr>
              <a:tr h="125730">
                <a:tc>
                  <a:txBody>
                    <a:bodyPr/>
                    <a:lstStyle/>
                    <a:p>
                      <a:pPr algn="just">
                        <a:spcBef>
                          <a:spcPts val="600"/>
                        </a:spcBef>
                        <a:spcAft>
                          <a:spcPts val="600"/>
                        </a:spcAft>
                      </a:pPr>
                      <a:r>
                        <a:rPr lang="en-AU" sz="800" b="0" i="0">
                          <a:effectLst/>
                          <a:latin typeface="Avenir Light" panose="020B0402020203020204" pitchFamily="34" charset="77"/>
                        </a:rPr>
                        <a:t>John Patrick Thomas</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7924891"/>
                  </a:ext>
                </a:extLst>
              </a:tr>
              <a:tr h="125730">
                <a:tc>
                  <a:txBody>
                    <a:bodyPr/>
                    <a:lstStyle/>
                    <a:p>
                      <a:pPr algn="just">
                        <a:spcBef>
                          <a:spcPts val="600"/>
                        </a:spcBef>
                        <a:spcAft>
                          <a:spcPts val="600"/>
                        </a:spcAft>
                      </a:pPr>
                      <a:r>
                        <a:rPr lang="en-AU" sz="800" b="0" i="0">
                          <a:effectLst/>
                          <a:latin typeface="Avenir Light" panose="020B0402020203020204" pitchFamily="34" charset="77"/>
                        </a:rPr>
                        <a:t>Liam Barrow</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92602377"/>
                  </a:ext>
                </a:extLst>
              </a:tr>
              <a:tr h="125730">
                <a:tc>
                  <a:txBody>
                    <a:bodyPr/>
                    <a:lstStyle/>
                    <a:p>
                      <a:pPr algn="just">
                        <a:spcBef>
                          <a:spcPts val="600"/>
                        </a:spcBef>
                        <a:spcAft>
                          <a:spcPts val="600"/>
                        </a:spcAft>
                      </a:pPr>
                      <a:r>
                        <a:rPr lang="en-AU" sz="800" b="0" i="0" err="1">
                          <a:effectLst/>
                          <a:latin typeface="Avenir Light" panose="020B0402020203020204" pitchFamily="34" charset="77"/>
                        </a:rPr>
                        <a:t>Suntosh</a:t>
                      </a:r>
                      <a:r>
                        <a:rPr lang="en-AU" sz="800" b="0" i="0">
                          <a:effectLst/>
                          <a:latin typeface="Avenir Light" panose="020B0402020203020204" pitchFamily="34" charset="77"/>
                        </a:rPr>
                        <a:t> </a:t>
                      </a:r>
                      <a:r>
                        <a:rPr lang="en-AU" sz="800" b="0" i="0" err="1">
                          <a:effectLst/>
                          <a:latin typeface="Avenir Light" panose="020B0402020203020204" pitchFamily="34" charset="77"/>
                        </a:rPr>
                        <a:t>Mudaliar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91438199"/>
                  </a:ext>
                </a:extLst>
              </a:tr>
              <a:tr h="125730">
                <a:tc>
                  <a:txBody>
                    <a:bodyPr/>
                    <a:lstStyle/>
                    <a:p>
                      <a:pPr algn="just">
                        <a:spcBef>
                          <a:spcPts val="600"/>
                        </a:spcBef>
                        <a:spcAft>
                          <a:spcPts val="600"/>
                        </a:spcAft>
                      </a:pPr>
                      <a:r>
                        <a:rPr lang="en-AU" sz="800" b="0" i="0">
                          <a:effectLst/>
                          <a:latin typeface="Avenir Light" panose="020B0402020203020204" pitchFamily="34" charset="77"/>
                        </a:rPr>
                        <a:t>Phil Barbosa </a:t>
                      </a:r>
                      <a:r>
                        <a:rPr lang="en-AU" sz="800" b="0" i="0" err="1">
                          <a:effectLst/>
                          <a:latin typeface="Avenir Light" panose="020B0402020203020204" pitchFamily="34" charset="77"/>
                        </a:rPr>
                        <a:t>Manfrinato</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42065409"/>
                  </a:ext>
                </a:extLst>
              </a:tr>
              <a:tr h="125730">
                <a:tc>
                  <a:txBody>
                    <a:bodyPr/>
                    <a:lstStyle/>
                    <a:p>
                      <a:pPr algn="just">
                        <a:spcBef>
                          <a:spcPts val="600"/>
                        </a:spcBef>
                        <a:spcAft>
                          <a:spcPts val="600"/>
                        </a:spcAft>
                      </a:pPr>
                      <a:r>
                        <a:rPr lang="en-AU" sz="800" b="0" i="0">
                          <a:effectLst/>
                          <a:latin typeface="Avenir Light" panose="020B0402020203020204" pitchFamily="34" charset="77"/>
                        </a:rPr>
                        <a:t>Davies </a:t>
                      </a:r>
                      <a:r>
                        <a:rPr lang="en-AU" sz="800" b="0" i="0" err="1">
                          <a:effectLst/>
                          <a:latin typeface="Avenir Light" panose="020B0402020203020204" pitchFamily="34" charset="77"/>
                        </a:rPr>
                        <a:t>Mudavanhu</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34958466"/>
                  </a:ext>
                </a:extLst>
              </a:tr>
              <a:tr h="125730">
                <a:tc>
                  <a:txBody>
                    <a:bodyPr/>
                    <a:lstStyle/>
                    <a:p>
                      <a:pPr algn="just">
                        <a:spcBef>
                          <a:spcPts val="600"/>
                        </a:spcBef>
                        <a:spcAft>
                          <a:spcPts val="600"/>
                        </a:spcAft>
                      </a:pPr>
                      <a:r>
                        <a:rPr lang="en-AU" sz="800" b="0" i="0">
                          <a:effectLst/>
                          <a:latin typeface="Avenir Light" panose="020B0402020203020204" pitchFamily="34" charset="77"/>
                        </a:rPr>
                        <a:t>Angad Gandhi</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717372531"/>
                  </a:ext>
                </a:extLst>
              </a:tr>
              <a:tr h="125730">
                <a:tc>
                  <a:txBody>
                    <a:bodyPr/>
                    <a:lstStyle/>
                    <a:p>
                      <a:pPr algn="just">
                        <a:spcBef>
                          <a:spcPts val="600"/>
                        </a:spcBef>
                        <a:spcAft>
                          <a:spcPts val="600"/>
                        </a:spcAft>
                      </a:pPr>
                      <a:r>
                        <a:rPr lang="en-AU" sz="800" b="0" i="0">
                          <a:effectLst/>
                          <a:latin typeface="Avenir Light" panose="020B0402020203020204" pitchFamily="34" charset="77"/>
                        </a:rPr>
                        <a:t>Syed Huzaifa </a:t>
                      </a:r>
                      <a:r>
                        <a:rPr lang="en-AU" sz="800" b="0" i="0" err="1">
                          <a:effectLst/>
                          <a:latin typeface="Avenir Light" panose="020B0402020203020204" pitchFamily="34" charset="77"/>
                        </a:rPr>
                        <a:t>Hashsham</a:t>
                      </a:r>
                      <a:r>
                        <a:rPr lang="en-AU" sz="800" b="0" i="0">
                          <a:effectLst/>
                          <a:latin typeface="Avenir Light" panose="020B0402020203020204" pitchFamily="34" charset="77"/>
                        </a:rPr>
                        <a:t> </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451283274"/>
                  </a:ext>
                </a:extLst>
              </a:tr>
              <a:tr h="125730">
                <a:tc>
                  <a:txBody>
                    <a:bodyPr/>
                    <a:lstStyle/>
                    <a:p>
                      <a:pPr algn="just">
                        <a:spcBef>
                          <a:spcPts val="600"/>
                        </a:spcBef>
                        <a:spcAft>
                          <a:spcPts val="600"/>
                        </a:spcAft>
                      </a:pPr>
                      <a:r>
                        <a:rPr lang="en-AU" sz="800" b="0" i="0">
                          <a:effectLst/>
                          <a:latin typeface="Avenir Light" panose="020B0402020203020204" pitchFamily="34" charset="77"/>
                        </a:rPr>
                        <a:t>Matthew </a:t>
                      </a:r>
                      <a:r>
                        <a:rPr lang="en-AU" sz="800" b="0" i="0" err="1">
                          <a:effectLst/>
                          <a:latin typeface="Avenir Light" panose="020B0402020203020204" pitchFamily="34" charset="77"/>
                        </a:rPr>
                        <a:t>Shiroodi</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409419096"/>
                  </a:ext>
                </a:extLst>
              </a:tr>
            </a:tbl>
          </a:graphicData>
        </a:graphic>
      </p:graphicFrame>
      <p:graphicFrame>
        <p:nvGraphicFramePr>
          <p:cNvPr id="13" name="Table 12">
            <a:extLst>
              <a:ext uri="{FF2B5EF4-FFF2-40B4-BE49-F238E27FC236}">
                <a16:creationId xmlns:a16="http://schemas.microsoft.com/office/drawing/2014/main" id="{4AF12CBC-127D-7A40-CAE2-29990B8C9F8A}"/>
              </a:ext>
            </a:extLst>
          </p:cNvPr>
          <p:cNvGraphicFramePr>
            <a:graphicFrameLocks noGrp="1"/>
          </p:cNvGraphicFramePr>
          <p:nvPr>
            <p:extLst>
              <p:ext uri="{D42A27DB-BD31-4B8C-83A1-F6EECF244321}">
                <p14:modId xmlns:p14="http://schemas.microsoft.com/office/powerpoint/2010/main" val="3799451392"/>
              </p:ext>
            </p:extLst>
          </p:nvPr>
        </p:nvGraphicFramePr>
        <p:xfrm>
          <a:off x="5961059" y="616074"/>
          <a:ext cx="3068224" cy="2622305"/>
        </p:xfrm>
        <a:graphic>
          <a:graphicData uri="http://schemas.openxmlformats.org/drawingml/2006/table">
            <a:tbl>
              <a:tblPr firstRow="1" firstCol="1" bandRow="1">
                <a:tableStyleId>{668617F7-BD45-45D3-9494-08AB8ACE10ED}</a:tableStyleId>
              </a:tblPr>
              <a:tblGrid>
                <a:gridCol w="1692646">
                  <a:extLst>
                    <a:ext uri="{9D8B030D-6E8A-4147-A177-3AD203B41FA5}">
                      <a16:colId xmlns:a16="http://schemas.microsoft.com/office/drawing/2014/main" val="3107744601"/>
                    </a:ext>
                  </a:extLst>
                </a:gridCol>
                <a:gridCol w="1375578">
                  <a:extLst>
                    <a:ext uri="{9D8B030D-6E8A-4147-A177-3AD203B41FA5}">
                      <a16:colId xmlns:a16="http://schemas.microsoft.com/office/drawing/2014/main" val="2209580734"/>
                    </a:ext>
                  </a:extLst>
                </a:gridCol>
              </a:tblGrid>
              <a:tr h="117366">
                <a:tc>
                  <a:txBody>
                    <a:bodyPr/>
                    <a:lstStyle/>
                    <a:p>
                      <a:pPr algn="just">
                        <a:spcBef>
                          <a:spcPts val="600"/>
                        </a:spcBef>
                        <a:spcAft>
                          <a:spcPts val="600"/>
                        </a:spcAft>
                      </a:pPr>
                      <a:r>
                        <a:rPr lang="en-AU" sz="800" b="0" i="0">
                          <a:solidFill>
                            <a:schemeClr val="bg1"/>
                          </a:solidFill>
                          <a:effectLst/>
                          <a:latin typeface="Avenir Light" panose="020B0402020203020204" pitchFamily="34" charset="77"/>
                          <a:ea typeface="DengXian" panose="02010600030101010101" pitchFamily="2" charset="-122"/>
                          <a:cs typeface="Arial" panose="020B0604020202020204" pitchFamily="34" charset="0"/>
                        </a:rPr>
                        <a:t>Name</a:t>
                      </a:r>
                    </a:p>
                  </a:txBody>
                  <a:tcPr marL="66284" marR="66284" marT="0" marB="0">
                    <a:solidFill>
                      <a:srgbClr val="0070C0"/>
                    </a:solidFill>
                  </a:tcPr>
                </a:tc>
                <a:tc>
                  <a:txBody>
                    <a:bodyPr/>
                    <a:lstStyle/>
                    <a:p>
                      <a:pPr algn="just">
                        <a:spcBef>
                          <a:spcPts val="600"/>
                        </a:spcBef>
                        <a:spcAft>
                          <a:spcPts val="600"/>
                        </a:spcAft>
                      </a:pPr>
                      <a:r>
                        <a:rPr lang="en-AU" sz="800" b="0" i="0">
                          <a:solidFill>
                            <a:schemeClr val="bg1"/>
                          </a:solidFill>
                          <a:effectLst/>
                          <a:latin typeface="Avenir Light" panose="020B0402020203020204" pitchFamily="34" charset="77"/>
                          <a:ea typeface="DengXian" panose="02010600030101010101" pitchFamily="2" charset="-122"/>
                          <a:cs typeface="Arial" panose="020B0604020202020204" pitchFamily="34" charset="0"/>
                        </a:rPr>
                        <a:t>Role</a:t>
                      </a:r>
                    </a:p>
                  </a:txBody>
                  <a:tcPr marL="66284" marR="66284" marT="0" marB="0">
                    <a:solidFill>
                      <a:srgbClr val="0070C0"/>
                    </a:solidFill>
                  </a:tcPr>
                </a:tc>
                <a:extLst>
                  <a:ext uri="{0D108BD9-81ED-4DB2-BD59-A6C34878D82A}">
                    <a16:rowId xmlns:a16="http://schemas.microsoft.com/office/drawing/2014/main" val="1347165342"/>
                  </a:ext>
                </a:extLst>
              </a:tr>
              <a:tr h="117366">
                <a:tc>
                  <a:txBody>
                    <a:bodyPr/>
                    <a:lstStyle/>
                    <a:p>
                      <a:pPr algn="just">
                        <a:spcBef>
                          <a:spcPts val="600"/>
                        </a:spcBef>
                        <a:spcAft>
                          <a:spcPts val="600"/>
                        </a:spcAft>
                      </a:pPr>
                      <a:r>
                        <a:rPr lang="en-AU" sz="800" b="0" i="0">
                          <a:effectLst/>
                          <a:latin typeface="Avenir Light" panose="020B0402020203020204" pitchFamily="34" charset="77"/>
                        </a:rPr>
                        <a:t>Cooper </a:t>
                      </a:r>
                      <a:r>
                        <a:rPr lang="en-AU" sz="800" b="0" i="0" err="1">
                          <a:effectLst/>
                          <a:latin typeface="Avenir Light" panose="020B0402020203020204" pitchFamily="34" charset="77"/>
                        </a:rPr>
                        <a:t>Winser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775164109"/>
                  </a:ext>
                </a:extLst>
              </a:tr>
              <a:tr h="117366">
                <a:tc>
                  <a:txBody>
                    <a:bodyPr/>
                    <a:lstStyle/>
                    <a:p>
                      <a:pPr algn="just">
                        <a:spcBef>
                          <a:spcPts val="600"/>
                        </a:spcBef>
                        <a:spcAft>
                          <a:spcPts val="600"/>
                        </a:spcAft>
                      </a:pPr>
                      <a:r>
                        <a:rPr lang="en-AU" sz="800" b="0" i="0">
                          <a:effectLst/>
                          <a:latin typeface="Avenir Light" panose="020B0402020203020204" pitchFamily="34" charset="77"/>
                        </a:rPr>
                        <a:t>Beau Williams</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495763312"/>
                  </a:ext>
                </a:extLst>
              </a:tr>
              <a:tr h="117366">
                <a:tc>
                  <a:txBody>
                    <a:bodyPr/>
                    <a:lstStyle/>
                    <a:p>
                      <a:pPr algn="just">
                        <a:spcBef>
                          <a:spcPts val="600"/>
                        </a:spcBef>
                        <a:spcAft>
                          <a:spcPts val="600"/>
                        </a:spcAft>
                      </a:pPr>
                      <a:r>
                        <a:rPr lang="en-AU" sz="800" b="0" i="0">
                          <a:effectLst/>
                          <a:latin typeface="Avenir Light" panose="020B0402020203020204" pitchFamily="34" charset="77"/>
                        </a:rPr>
                        <a:t>Dilushan Gunasekara</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021966773"/>
                  </a:ext>
                </a:extLst>
              </a:tr>
              <a:tr h="117366">
                <a:tc>
                  <a:txBody>
                    <a:bodyPr/>
                    <a:lstStyle/>
                    <a:p>
                      <a:pPr algn="just">
                        <a:spcBef>
                          <a:spcPts val="600"/>
                        </a:spcBef>
                        <a:spcAft>
                          <a:spcPts val="600"/>
                        </a:spcAft>
                      </a:pPr>
                      <a:r>
                        <a:rPr lang="en-AU" sz="800" b="0" i="0">
                          <a:effectLst/>
                          <a:latin typeface="Avenir Light" panose="020B0402020203020204" pitchFamily="34" charset="77"/>
                        </a:rPr>
                        <a:t>Prashant Vijay Patil</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807807451"/>
                  </a:ext>
                </a:extLst>
              </a:tr>
              <a:tr h="117366">
                <a:tc>
                  <a:txBody>
                    <a:bodyPr/>
                    <a:lstStyle/>
                    <a:p>
                      <a:pPr algn="just">
                        <a:spcBef>
                          <a:spcPts val="600"/>
                        </a:spcBef>
                        <a:spcAft>
                          <a:spcPts val="600"/>
                        </a:spcAft>
                      </a:pPr>
                      <a:r>
                        <a:rPr lang="en-AU" sz="800" b="0" i="0">
                          <a:effectLst/>
                          <a:latin typeface="Avenir Light" panose="020B0402020203020204" pitchFamily="34" charset="77"/>
                        </a:rPr>
                        <a:t>Karl Ivan Aquino</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479977749"/>
                  </a:ext>
                </a:extLst>
              </a:tr>
              <a:tr h="117366">
                <a:tc>
                  <a:txBody>
                    <a:bodyPr/>
                    <a:lstStyle/>
                    <a:p>
                      <a:pPr algn="just">
                        <a:spcBef>
                          <a:spcPts val="600"/>
                        </a:spcBef>
                        <a:spcAft>
                          <a:spcPts val="600"/>
                        </a:spcAft>
                      </a:pPr>
                      <a:r>
                        <a:rPr lang="en-AU" sz="800" b="0" i="0">
                          <a:effectLst/>
                          <a:latin typeface="Avenir Light" panose="020B0402020203020204" pitchFamily="34" charset="77"/>
                        </a:rPr>
                        <a:t>Michael Johnson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4198165242"/>
                  </a:ext>
                </a:extLst>
              </a:tr>
              <a:tr h="117366">
                <a:tc>
                  <a:txBody>
                    <a:bodyPr/>
                    <a:lstStyle/>
                    <a:p>
                      <a:pPr algn="just">
                        <a:spcBef>
                          <a:spcPts val="600"/>
                        </a:spcBef>
                        <a:spcAft>
                          <a:spcPts val="600"/>
                        </a:spcAft>
                      </a:pPr>
                      <a:r>
                        <a:rPr lang="en-AU" sz="800" b="0" i="0">
                          <a:effectLst/>
                          <a:latin typeface="Avenir Light" panose="020B0402020203020204" pitchFamily="34" charset="77"/>
                        </a:rPr>
                        <a:t>Pavankumar Andaneppa Yarlagatti</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4175714770"/>
                  </a:ext>
                </a:extLst>
              </a:tr>
              <a:tr h="117366">
                <a:tc>
                  <a:txBody>
                    <a:bodyPr/>
                    <a:lstStyle/>
                    <a:p>
                      <a:pPr algn="just">
                        <a:spcBef>
                          <a:spcPts val="600"/>
                        </a:spcBef>
                        <a:spcAft>
                          <a:spcPts val="600"/>
                        </a:spcAft>
                      </a:pPr>
                      <a:r>
                        <a:rPr lang="en-AU" sz="800" b="0" i="0">
                          <a:effectLst/>
                          <a:latin typeface="Avenir Light" panose="020B0402020203020204" pitchFamily="34" charset="77"/>
                        </a:rPr>
                        <a:t>Nicolai Domini A. Mahinay</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4279868330"/>
                  </a:ext>
                </a:extLst>
              </a:tr>
              <a:tr h="117366">
                <a:tc>
                  <a:txBody>
                    <a:bodyPr/>
                    <a:lstStyle/>
                    <a:p>
                      <a:pPr algn="just">
                        <a:spcBef>
                          <a:spcPts val="600"/>
                        </a:spcBef>
                        <a:spcAft>
                          <a:spcPts val="600"/>
                        </a:spcAft>
                      </a:pPr>
                      <a:r>
                        <a:rPr lang="en-AU" sz="800" b="0" i="0">
                          <a:effectLst/>
                          <a:latin typeface="Avenir Light" panose="020B0402020203020204" pitchFamily="34" charset="77"/>
                        </a:rPr>
                        <a:t>Mohammed Abdul Muqeet</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Penetration Tester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238009302"/>
                  </a:ext>
                </a:extLst>
              </a:tr>
              <a:tr h="117366">
                <a:tc>
                  <a:txBody>
                    <a:bodyPr/>
                    <a:lstStyle/>
                    <a:p>
                      <a:pPr algn="just">
                        <a:spcBef>
                          <a:spcPts val="600"/>
                        </a:spcBef>
                        <a:spcAft>
                          <a:spcPts val="600"/>
                        </a:spcAft>
                      </a:pPr>
                      <a:r>
                        <a:rPr lang="en-AU" sz="800" b="0" i="0">
                          <a:effectLst/>
                          <a:latin typeface="Avenir Light" panose="020B0402020203020204" pitchFamily="34" charset="77"/>
                        </a:rPr>
                        <a:t>Quinn Curtis</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005003955"/>
                  </a:ext>
                </a:extLst>
              </a:tr>
              <a:tr h="117366">
                <a:tc>
                  <a:txBody>
                    <a:bodyPr/>
                    <a:lstStyle/>
                    <a:p>
                      <a:pPr algn="just">
                        <a:spcBef>
                          <a:spcPts val="600"/>
                        </a:spcBef>
                        <a:spcAft>
                          <a:spcPts val="600"/>
                        </a:spcAft>
                      </a:pPr>
                      <a:r>
                        <a:rPr lang="en-AU" sz="800" b="0" i="0">
                          <a:effectLst/>
                          <a:latin typeface="Avenir Light" panose="020B0402020203020204" pitchFamily="34" charset="77"/>
                        </a:rPr>
                        <a:t>Abhivirdh Purushothaman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602942638"/>
                  </a:ext>
                </a:extLst>
              </a:tr>
              <a:tr h="117366">
                <a:tc>
                  <a:txBody>
                    <a:bodyPr/>
                    <a:lstStyle/>
                    <a:p>
                      <a:pPr algn="just">
                        <a:spcBef>
                          <a:spcPts val="600"/>
                        </a:spcBef>
                        <a:spcAft>
                          <a:spcPts val="600"/>
                        </a:spcAft>
                      </a:pPr>
                      <a:r>
                        <a:rPr lang="en-AU" sz="800" b="0" i="0">
                          <a:effectLst/>
                          <a:latin typeface="Avenir Light" panose="020B0402020203020204" pitchFamily="34" charset="77"/>
                        </a:rPr>
                        <a:t>Harrison Relf</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360491526"/>
                  </a:ext>
                </a:extLst>
              </a:tr>
              <a:tr h="117366">
                <a:tc>
                  <a:txBody>
                    <a:bodyPr/>
                    <a:lstStyle/>
                    <a:p>
                      <a:pPr algn="just">
                        <a:spcBef>
                          <a:spcPts val="600"/>
                        </a:spcBef>
                        <a:spcAft>
                          <a:spcPts val="600"/>
                        </a:spcAft>
                      </a:pPr>
                      <a:r>
                        <a:rPr lang="en-AU" sz="800" b="0" i="0">
                          <a:effectLst/>
                          <a:latin typeface="Avenir Light" panose="020B0402020203020204" pitchFamily="34" charset="77"/>
                        </a:rPr>
                        <a:t>Sandy Josipovic</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3064007664"/>
                  </a:ext>
                </a:extLst>
              </a:tr>
              <a:tr h="117366">
                <a:tc>
                  <a:txBody>
                    <a:bodyPr/>
                    <a:lstStyle/>
                    <a:p>
                      <a:pPr algn="just">
                        <a:spcBef>
                          <a:spcPts val="600"/>
                        </a:spcBef>
                        <a:spcAft>
                          <a:spcPts val="600"/>
                        </a:spcAft>
                      </a:pPr>
                      <a:r>
                        <a:rPr lang="en-AU" sz="800" b="0" i="0">
                          <a:effectLst/>
                          <a:latin typeface="Avenir Light" panose="020B0402020203020204" pitchFamily="34" charset="77"/>
                        </a:rPr>
                        <a:t>Rahanth Alagesan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211949564"/>
                  </a:ext>
                </a:extLst>
              </a:tr>
              <a:tr h="117366">
                <a:tc>
                  <a:txBody>
                    <a:bodyPr/>
                    <a:lstStyle/>
                    <a:p>
                      <a:pPr algn="just">
                        <a:spcBef>
                          <a:spcPts val="600"/>
                        </a:spcBef>
                        <a:spcAft>
                          <a:spcPts val="600"/>
                        </a:spcAft>
                      </a:pPr>
                      <a:r>
                        <a:rPr lang="en-AU" sz="800" b="0" i="0">
                          <a:effectLst/>
                          <a:latin typeface="Avenir Light" panose="020B0402020203020204" pitchFamily="34" charset="77"/>
                        </a:rPr>
                        <a:t>Rajvikram Rajendran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017818737"/>
                  </a:ext>
                </a:extLst>
              </a:tr>
              <a:tr h="117366">
                <a:tc>
                  <a:txBody>
                    <a:bodyPr/>
                    <a:lstStyle/>
                    <a:p>
                      <a:pPr algn="just">
                        <a:spcBef>
                          <a:spcPts val="600"/>
                        </a:spcBef>
                        <a:spcAft>
                          <a:spcPts val="600"/>
                        </a:spcAft>
                      </a:pPr>
                      <a:r>
                        <a:rPr lang="en-AU" sz="800" b="0" i="0">
                          <a:effectLst/>
                          <a:latin typeface="Avenir Light" panose="020B0402020203020204" pitchFamily="34" charset="77"/>
                        </a:rPr>
                        <a:t>Karl Josef Labsan</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469165790"/>
                  </a:ext>
                </a:extLst>
              </a:tr>
              <a:tr h="117366">
                <a:tc>
                  <a:txBody>
                    <a:bodyPr/>
                    <a:lstStyle/>
                    <a:p>
                      <a:pPr algn="just">
                        <a:spcBef>
                          <a:spcPts val="600"/>
                        </a:spcBef>
                        <a:spcAft>
                          <a:spcPts val="600"/>
                        </a:spcAft>
                      </a:pPr>
                      <a:r>
                        <a:rPr lang="en-AU" sz="800" b="0" i="0">
                          <a:effectLst/>
                          <a:latin typeface="Avenir Light" panose="020B0402020203020204" pitchFamily="34" charset="77"/>
                        </a:rPr>
                        <a:t>Qanita Nadhirazka</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470182622"/>
                  </a:ext>
                </a:extLst>
              </a:tr>
              <a:tr h="147251">
                <a:tc>
                  <a:txBody>
                    <a:bodyPr/>
                    <a:lstStyle/>
                    <a:p>
                      <a:pPr algn="just">
                        <a:spcBef>
                          <a:spcPts val="600"/>
                        </a:spcBef>
                        <a:spcAft>
                          <a:spcPts val="600"/>
                        </a:spcAft>
                      </a:pPr>
                      <a:r>
                        <a:rPr lang="en-AU" sz="800" b="0" i="0">
                          <a:effectLst/>
                          <a:latin typeface="Avenir Light" panose="020B0402020203020204" pitchFamily="34" charset="77"/>
                        </a:rPr>
                        <a:t>Geoffrey Kit-Son </a:t>
                      </a:r>
                      <a:r>
                        <a:rPr lang="en-AU" sz="800" b="0" i="0" err="1">
                          <a:effectLst/>
                          <a:latin typeface="Avenir Light" panose="020B0402020203020204" pitchFamily="34" charset="77"/>
                        </a:rPr>
                        <a:t>Shek</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2271925987"/>
                  </a:ext>
                </a:extLst>
              </a:tr>
              <a:tr h="127221">
                <a:tc>
                  <a:txBody>
                    <a:bodyPr/>
                    <a:lstStyle/>
                    <a:p>
                      <a:pPr algn="just">
                        <a:spcBef>
                          <a:spcPts val="600"/>
                        </a:spcBef>
                        <a:spcAft>
                          <a:spcPts val="600"/>
                        </a:spcAft>
                      </a:pPr>
                      <a:r>
                        <a:rPr lang="en-AU" sz="800" b="0" i="0">
                          <a:effectLst/>
                          <a:latin typeface="Avenir Light" panose="020B0402020203020204" pitchFamily="34" charset="77"/>
                        </a:rPr>
                        <a:t>Isaac kimaiyo koech</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2912809"/>
                  </a:ext>
                </a:extLst>
              </a:tr>
              <a:tr h="153273">
                <a:tc>
                  <a:txBody>
                    <a:bodyPr/>
                    <a:lstStyle/>
                    <a:p>
                      <a:pPr algn="just">
                        <a:spcBef>
                          <a:spcPts val="600"/>
                        </a:spcBef>
                        <a:spcAft>
                          <a:spcPts val="600"/>
                        </a:spcAft>
                      </a:pPr>
                      <a:r>
                        <a:rPr lang="en-AU" sz="800" b="0" i="0">
                          <a:effectLst/>
                          <a:latin typeface="Avenir Light" panose="020B0402020203020204" pitchFamily="34" charset="77"/>
                        </a:rPr>
                        <a:t>Asseel Mala</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tc>
                  <a:txBody>
                    <a:bodyPr/>
                    <a:lstStyle/>
                    <a:p>
                      <a:pPr algn="just">
                        <a:spcBef>
                          <a:spcPts val="600"/>
                        </a:spcBef>
                        <a:spcAft>
                          <a:spcPts val="600"/>
                        </a:spcAft>
                      </a:pPr>
                      <a:r>
                        <a:rPr lang="en-AU" sz="800" b="0" i="0">
                          <a:effectLst/>
                          <a:latin typeface="Avenir Light" panose="020B0402020203020204" pitchFamily="34" charset="77"/>
                        </a:rPr>
                        <a:t>Secure Code Reviewer</a:t>
                      </a:r>
                      <a:endParaRPr lang="en-AU" sz="1100" b="0" i="0">
                        <a:effectLst/>
                        <a:latin typeface="Avenir Light" panose="020B0402020203020204" pitchFamily="34" charset="77"/>
                        <a:ea typeface="DengXian" panose="02010600030101010101" pitchFamily="2" charset="-122"/>
                        <a:cs typeface="Arial" panose="020B0604020202020204" pitchFamily="34" charset="0"/>
                      </a:endParaRPr>
                    </a:p>
                  </a:txBody>
                  <a:tcPr marL="66284" marR="66284" marT="0" marB="0"/>
                </a:tc>
                <a:extLst>
                  <a:ext uri="{0D108BD9-81ED-4DB2-BD59-A6C34878D82A}">
                    <a16:rowId xmlns:a16="http://schemas.microsoft.com/office/drawing/2014/main" val="1445216219"/>
                  </a:ext>
                </a:extLst>
              </a:tr>
            </a:tbl>
          </a:graphicData>
        </a:graphic>
      </p:graphicFrame>
    </p:spTree>
    <p:extLst>
      <p:ext uri="{BB962C8B-B14F-4D97-AF65-F5344CB8AC3E}">
        <p14:creationId xmlns:p14="http://schemas.microsoft.com/office/powerpoint/2010/main" val="184934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7</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CA841CA9-EB32-63E7-1902-765AC352BC8D}"/>
              </a:ext>
            </a:extLst>
          </p:cNvPr>
          <p:cNvSpPr txBox="1">
            <a:spLocks/>
          </p:cNvSpPr>
          <p:nvPr/>
        </p:nvSpPr>
        <p:spPr>
          <a:xfrm>
            <a:off x="114717" y="714041"/>
            <a:ext cx="2405920" cy="87622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Breaking Captcha</a:t>
            </a:r>
          </a:p>
        </p:txBody>
      </p:sp>
      <p:sp>
        <p:nvSpPr>
          <p:cNvPr id="9" name="TextBox 8">
            <a:extLst>
              <a:ext uri="{FF2B5EF4-FFF2-40B4-BE49-F238E27FC236}">
                <a16:creationId xmlns:a16="http://schemas.microsoft.com/office/drawing/2014/main" id="{6714010D-407A-AF11-2099-24265F7FFA98}"/>
              </a:ext>
            </a:extLst>
          </p:cNvPr>
          <p:cNvSpPr txBox="1"/>
          <p:nvPr/>
        </p:nvSpPr>
        <p:spPr>
          <a:xfrm>
            <a:off x="2722744" y="219774"/>
            <a:ext cx="620133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a:rPr>
              <a:t>Trimester Deliverables:</a:t>
            </a:r>
            <a:endParaRPr lang="en-US"/>
          </a:p>
          <a:p>
            <a:endParaRPr lang="en-US" sz="1600" b="1">
              <a:latin typeface="Montserrat"/>
            </a:endParaRPr>
          </a:p>
          <a:p>
            <a:pPr marL="285750" indent="-285750" algn="just">
              <a:buChar char="•"/>
            </a:pPr>
            <a:r>
              <a:rPr lang="en-AU" sz="1600">
                <a:effectLst/>
                <a:latin typeface="Montserrat"/>
                <a:ea typeface="Times New Roman" panose="02020603050405020304" pitchFamily="18" charset="0"/>
              </a:rPr>
              <a:t>Conducting extensive research and development to </a:t>
            </a:r>
            <a:r>
              <a:rPr lang="en-AU" sz="1600">
                <a:latin typeface="Montserrat"/>
                <a:ea typeface="Times New Roman" panose="02020603050405020304" pitchFamily="18" charset="0"/>
              </a:rPr>
              <a:t>solve</a:t>
            </a:r>
            <a:r>
              <a:rPr lang="en-AU" sz="1600">
                <a:latin typeface="Montserrat"/>
              </a:rPr>
              <a:t> </a:t>
            </a:r>
            <a:r>
              <a:rPr lang="en-AU" sz="1600">
                <a:effectLst/>
                <a:latin typeface="Montserrat"/>
                <a:ea typeface="Times New Roman" panose="02020603050405020304" pitchFamily="18" charset="0"/>
              </a:rPr>
              <a:t>CAPTCHA problems.</a:t>
            </a:r>
            <a:endParaRPr lang="en-AU" sz="1600">
              <a:latin typeface="Montserrat"/>
              <a:ea typeface="DengXian"/>
            </a:endParaRPr>
          </a:p>
          <a:p>
            <a:pPr marL="285750" indent="-285750" algn="just">
              <a:buChar char="•"/>
            </a:pPr>
            <a:r>
              <a:rPr lang="en-AU" sz="1600">
                <a:latin typeface="Montserrat"/>
              </a:rPr>
              <a:t>Collaborating with AI developers to create a more secure and user-friendly reCAPTCHA.</a:t>
            </a:r>
            <a:endParaRPr lang="en-AU">
              <a:latin typeface="Montserrat"/>
            </a:endParaRPr>
          </a:p>
          <a:p>
            <a:pPr marL="285750" indent="-285750" algn="just">
              <a:buChar char="•"/>
            </a:pPr>
            <a:r>
              <a:rPr lang="en-AU" sz="1600">
                <a:latin typeface="Montserrat"/>
                <a:ea typeface="Times New Roman" panose="02020603050405020304" pitchFamily="18" charset="0"/>
              </a:rPr>
              <a:t>Rigorous </a:t>
            </a:r>
            <a:r>
              <a:rPr lang="en-AU" sz="1600">
                <a:effectLst/>
                <a:latin typeface="Montserrat"/>
                <a:ea typeface="Times New Roman" panose="02020603050405020304" pitchFamily="18" charset="0"/>
              </a:rPr>
              <a:t>testing and </a:t>
            </a:r>
            <a:r>
              <a:rPr lang="en-AU" sz="1600">
                <a:latin typeface="Montserrat"/>
                <a:ea typeface="Times New Roman" panose="02020603050405020304" pitchFamily="18" charset="0"/>
              </a:rPr>
              <a:t>validation of </a:t>
            </a:r>
            <a:r>
              <a:rPr lang="en-AU" sz="1600">
                <a:effectLst/>
                <a:latin typeface="Montserrat"/>
                <a:ea typeface="Times New Roman" panose="02020603050405020304" pitchFamily="18" charset="0"/>
              </a:rPr>
              <a:t>models for accuracy, reliability, and effectiveness.</a:t>
            </a:r>
            <a:endParaRPr lang="en-AU">
              <a:latin typeface="Montserrat"/>
              <a:ea typeface="DengXian"/>
            </a:endParaRPr>
          </a:p>
          <a:p>
            <a:pPr marL="285750" indent="-285750" algn="just">
              <a:buChar char="•"/>
            </a:pPr>
            <a:r>
              <a:rPr lang="en-AU" sz="1600">
                <a:latin typeface="Montserrat"/>
                <a:ea typeface="Times New Roman" panose="02020603050405020304" pitchFamily="18" charset="0"/>
              </a:rPr>
              <a:t>Developing </a:t>
            </a:r>
            <a:r>
              <a:rPr lang="en-AU" sz="1600">
                <a:effectLst/>
                <a:latin typeface="Montserrat"/>
                <a:ea typeface="Times New Roman" panose="02020603050405020304" pitchFamily="18" charset="0"/>
              </a:rPr>
              <a:t>a secure</a:t>
            </a:r>
            <a:r>
              <a:rPr lang="en-AU" sz="1600">
                <a:latin typeface="Montserrat"/>
                <a:ea typeface="Times New Roman" panose="02020603050405020304" pitchFamily="18" charset="0"/>
              </a:rPr>
              <a:t> and </a:t>
            </a:r>
            <a:r>
              <a:rPr lang="en-AU" sz="1600">
                <a:effectLst/>
                <a:latin typeface="Montserrat"/>
                <a:ea typeface="Times New Roman" panose="02020603050405020304" pitchFamily="18" charset="0"/>
              </a:rPr>
              <a:t>user-friendly </a:t>
            </a:r>
            <a:r>
              <a:rPr lang="en-AU" sz="1600">
                <a:latin typeface="Montserrat"/>
                <a:ea typeface="Times New Roman" panose="02020603050405020304" pitchFamily="18" charset="0"/>
              </a:rPr>
              <a:t>reCAPTCHA using </a:t>
            </a:r>
            <a:r>
              <a:rPr lang="en-AU" sz="1600">
                <a:effectLst/>
                <a:latin typeface="Montserrat"/>
                <a:ea typeface="Times New Roman" panose="02020603050405020304" pitchFamily="18" charset="0"/>
              </a:rPr>
              <a:t>cryptography, programming, </a:t>
            </a:r>
            <a:r>
              <a:rPr lang="en-AU" sz="1600">
                <a:latin typeface="Montserrat"/>
                <a:ea typeface="Times New Roman" panose="02020603050405020304" pitchFamily="18" charset="0"/>
              </a:rPr>
              <a:t>AI</a:t>
            </a:r>
            <a:r>
              <a:rPr lang="en-AU" sz="1600">
                <a:effectLst/>
                <a:latin typeface="Montserrat"/>
                <a:ea typeface="Times New Roman" panose="02020603050405020304" pitchFamily="18" charset="0"/>
              </a:rPr>
              <a:t>, and machine learning.</a:t>
            </a:r>
            <a:endParaRPr lang="en-AU">
              <a:latin typeface="Montserrat"/>
            </a:endParaRPr>
          </a:p>
          <a:p>
            <a:pPr marL="285750" indent="-285750" algn="just">
              <a:buChar char="•"/>
            </a:pPr>
            <a:r>
              <a:rPr lang="en-AU" sz="1600">
                <a:latin typeface="Montserrat"/>
              </a:rPr>
              <a:t>Building a website for end-users to upload reCAPTCHA challenges in various formats and check their security level.</a:t>
            </a:r>
            <a:endParaRPr lang="en-AU">
              <a:latin typeface="Montserrat"/>
            </a:endParaRPr>
          </a:p>
        </p:txBody>
      </p:sp>
    </p:spTree>
    <p:extLst>
      <p:ext uri="{BB962C8B-B14F-4D97-AF65-F5344CB8AC3E}">
        <p14:creationId xmlns:p14="http://schemas.microsoft.com/office/powerpoint/2010/main" val="160548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8</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CA841CA9-EB32-63E7-1902-765AC352BC8D}"/>
              </a:ext>
            </a:extLst>
          </p:cNvPr>
          <p:cNvSpPr txBox="1">
            <a:spLocks/>
          </p:cNvSpPr>
          <p:nvPr/>
        </p:nvSpPr>
        <p:spPr>
          <a:xfrm>
            <a:off x="114717" y="714041"/>
            <a:ext cx="2405920" cy="87622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Breaking Captcha</a:t>
            </a:r>
          </a:p>
        </p:txBody>
      </p:sp>
      <p:sp>
        <p:nvSpPr>
          <p:cNvPr id="8" name="TextBox 7">
            <a:extLst>
              <a:ext uri="{FF2B5EF4-FFF2-40B4-BE49-F238E27FC236}">
                <a16:creationId xmlns:a16="http://schemas.microsoft.com/office/drawing/2014/main" id="{F52F89CB-F48B-B647-C040-7CB2FDA03E57}"/>
              </a:ext>
            </a:extLst>
          </p:cNvPr>
          <p:cNvSpPr txBox="1"/>
          <p:nvPr/>
        </p:nvSpPr>
        <p:spPr>
          <a:xfrm>
            <a:off x="2722744" y="219774"/>
            <a:ext cx="6201337"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Montserrat" pitchFamily="2" charset="77"/>
              </a:rPr>
              <a:t>Project plan:</a:t>
            </a:r>
          </a:p>
          <a:p>
            <a:pPr lvl="0" algn="just">
              <a:spcBef>
                <a:spcPts val="1200"/>
              </a:spcBef>
            </a:pPr>
            <a:endParaRPr lang="en-AU" sz="1600">
              <a:latin typeface="Montserrat" pitchFamily="2" charset="77"/>
              <a:cs typeface="Times New Roman"/>
            </a:endParaRPr>
          </a:p>
          <a:p>
            <a:endParaRPr lang="en-US" sz="1600">
              <a:latin typeface="Montserrat" pitchFamily="2" charset="77"/>
            </a:endParaRPr>
          </a:p>
        </p:txBody>
      </p:sp>
      <p:pic>
        <p:nvPicPr>
          <p:cNvPr id="7" name="Picture 8" descr="Diagram, schematic&#10;&#10;Description automatically generated">
            <a:extLst>
              <a:ext uri="{FF2B5EF4-FFF2-40B4-BE49-F238E27FC236}">
                <a16:creationId xmlns:a16="http://schemas.microsoft.com/office/drawing/2014/main" id="{FB83D37B-88B6-1C81-50AF-9DE8B94E7C33}"/>
              </a:ext>
            </a:extLst>
          </p:cNvPr>
          <p:cNvPicPr>
            <a:picLocks noChangeAspect="1"/>
          </p:cNvPicPr>
          <p:nvPr/>
        </p:nvPicPr>
        <p:blipFill>
          <a:blip r:embed="rId4"/>
          <a:stretch>
            <a:fillRect/>
          </a:stretch>
        </p:blipFill>
        <p:spPr>
          <a:xfrm>
            <a:off x="3114368" y="562917"/>
            <a:ext cx="5569972" cy="3959287"/>
          </a:xfrm>
          <a:prstGeom prst="rect">
            <a:avLst/>
          </a:prstGeom>
        </p:spPr>
      </p:pic>
    </p:spTree>
    <p:extLst>
      <p:ext uri="{BB962C8B-B14F-4D97-AF65-F5344CB8AC3E}">
        <p14:creationId xmlns:p14="http://schemas.microsoft.com/office/powerpoint/2010/main" val="76980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dirty="0"/>
              <a:t>9</a:t>
            </a:fld>
            <a:endParaRPr/>
          </a:p>
        </p:txBody>
      </p:sp>
      <p:sp>
        <p:nvSpPr>
          <p:cNvPr id="2" name="Rectangle 1">
            <a:extLst>
              <a:ext uri="{FF2B5EF4-FFF2-40B4-BE49-F238E27FC236}">
                <a16:creationId xmlns:a16="http://schemas.microsoft.com/office/drawing/2014/main" id="{08F409D3-D88E-BB9B-BEE4-9300752536C6}"/>
              </a:ext>
            </a:extLst>
          </p:cNvPr>
          <p:cNvSpPr/>
          <p:nvPr/>
        </p:nvSpPr>
        <p:spPr>
          <a:xfrm>
            <a:off x="0" y="0"/>
            <a:ext cx="2608028" cy="5143500"/>
          </a:xfrm>
          <a:prstGeom prst="rect">
            <a:avLst/>
          </a:prstGeom>
          <a:solidFill>
            <a:schemeClr val="tx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0B7CD89-1918-2982-F18B-BE4BB7543BAE}"/>
              </a:ext>
            </a:extLst>
          </p:cNvPr>
          <p:cNvGrpSpPr/>
          <p:nvPr/>
        </p:nvGrpSpPr>
        <p:grpSpPr>
          <a:xfrm>
            <a:off x="6525854" y="4522153"/>
            <a:ext cx="2257585" cy="588885"/>
            <a:chOff x="6525854" y="4522153"/>
            <a:chExt cx="2257585" cy="588885"/>
          </a:xfrm>
        </p:grpSpPr>
        <p:pic>
          <p:nvPicPr>
            <p:cNvPr id="5" name="Picture 2" descr="Mettaur | Details">
              <a:extLst>
                <a:ext uri="{FF2B5EF4-FFF2-40B4-BE49-F238E27FC236}">
                  <a16:creationId xmlns:a16="http://schemas.microsoft.com/office/drawing/2014/main" id="{272CC64A-571A-157C-4B60-DF982903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29" y="4522153"/>
              <a:ext cx="605710" cy="58888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p12">
              <a:extLst>
                <a:ext uri="{FF2B5EF4-FFF2-40B4-BE49-F238E27FC236}">
                  <a16:creationId xmlns:a16="http://schemas.microsoft.com/office/drawing/2014/main" id="{624C2CD7-167F-FB22-2B09-F41726F38EB7}"/>
                </a:ext>
              </a:extLst>
            </p:cNvPr>
            <p:cNvSpPr txBox="1">
              <a:spLocks/>
            </p:cNvSpPr>
            <p:nvPr/>
          </p:nvSpPr>
          <p:spPr>
            <a:xfrm>
              <a:off x="6525854" y="4749851"/>
              <a:ext cx="1500448" cy="3284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pPr algn="r"/>
              <a:r>
                <a:rPr lang="en-AU" sz="1000">
                  <a:solidFill>
                    <a:schemeClr val="bg2"/>
                  </a:solidFill>
                </a:rPr>
                <a:t>Hardhat Enterprises</a:t>
              </a:r>
            </a:p>
          </p:txBody>
        </p:sp>
      </p:grpSp>
      <p:sp>
        <p:nvSpPr>
          <p:cNvPr id="10" name="Title 9">
            <a:extLst>
              <a:ext uri="{FF2B5EF4-FFF2-40B4-BE49-F238E27FC236}">
                <a16:creationId xmlns:a16="http://schemas.microsoft.com/office/drawing/2014/main" id="{07E7D02D-560A-AB1A-93D5-C3C249E2DEFD}"/>
              </a:ext>
            </a:extLst>
          </p:cNvPr>
          <p:cNvSpPr>
            <a:spLocks noGrp="1"/>
          </p:cNvSpPr>
          <p:nvPr>
            <p:ph type="title"/>
          </p:nvPr>
        </p:nvSpPr>
        <p:spPr>
          <a:xfrm>
            <a:off x="114716" y="219774"/>
            <a:ext cx="1892988" cy="396300"/>
          </a:xfrm>
        </p:spPr>
        <p:txBody>
          <a:bodyPr/>
          <a:lstStyle/>
          <a:p>
            <a:r>
              <a:rPr lang="en-AU"/>
              <a:t>Project:</a:t>
            </a:r>
          </a:p>
        </p:txBody>
      </p:sp>
      <p:sp>
        <p:nvSpPr>
          <p:cNvPr id="3" name="Title 9">
            <a:extLst>
              <a:ext uri="{FF2B5EF4-FFF2-40B4-BE49-F238E27FC236}">
                <a16:creationId xmlns:a16="http://schemas.microsoft.com/office/drawing/2014/main" id="{CA841CA9-EB32-63E7-1902-765AC352BC8D}"/>
              </a:ext>
            </a:extLst>
          </p:cNvPr>
          <p:cNvSpPr txBox="1">
            <a:spLocks/>
          </p:cNvSpPr>
          <p:nvPr/>
        </p:nvSpPr>
        <p:spPr>
          <a:xfrm>
            <a:off x="114717" y="714041"/>
            <a:ext cx="2405920" cy="87622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l" rtl="0">
              <a:lnSpc>
                <a:spcPct val="9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AU"/>
              <a:t>Breaking Captcha</a:t>
            </a:r>
          </a:p>
        </p:txBody>
      </p:sp>
      <p:sp>
        <p:nvSpPr>
          <p:cNvPr id="7" name="TextBox 6">
            <a:extLst>
              <a:ext uri="{FF2B5EF4-FFF2-40B4-BE49-F238E27FC236}">
                <a16:creationId xmlns:a16="http://schemas.microsoft.com/office/drawing/2014/main" id="{736FBAD0-072E-7A5C-7E59-498B9F9811B6}"/>
              </a:ext>
            </a:extLst>
          </p:cNvPr>
          <p:cNvSpPr txBox="1"/>
          <p:nvPr/>
        </p:nvSpPr>
        <p:spPr>
          <a:xfrm>
            <a:off x="2722744" y="219774"/>
            <a:ext cx="62013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Montserrat" pitchFamily="2" charset="77"/>
              </a:rPr>
              <a:t>Team Members &amp; Roles:</a:t>
            </a:r>
          </a:p>
          <a:p>
            <a:endParaRPr lang="en-US" b="1">
              <a:latin typeface="Montserrat" pitchFamily="2" charset="77"/>
            </a:endParaRPr>
          </a:p>
        </p:txBody>
      </p:sp>
      <p:pic>
        <p:nvPicPr>
          <p:cNvPr id="9" name="Picture 10" descr="Diagram&#10;&#10;Description automatically generated">
            <a:extLst>
              <a:ext uri="{FF2B5EF4-FFF2-40B4-BE49-F238E27FC236}">
                <a16:creationId xmlns:a16="http://schemas.microsoft.com/office/drawing/2014/main" id="{414CAE87-4D14-89EA-BA10-23E3EBFC9BF6}"/>
              </a:ext>
            </a:extLst>
          </p:cNvPr>
          <p:cNvPicPr>
            <a:picLocks noChangeAspect="1"/>
          </p:cNvPicPr>
          <p:nvPr/>
        </p:nvPicPr>
        <p:blipFill>
          <a:blip r:embed="rId4"/>
          <a:stretch>
            <a:fillRect/>
          </a:stretch>
        </p:blipFill>
        <p:spPr>
          <a:xfrm>
            <a:off x="2997609" y="580214"/>
            <a:ext cx="5656004" cy="3936984"/>
          </a:xfrm>
          <a:prstGeom prst="rect">
            <a:avLst/>
          </a:prstGeom>
        </p:spPr>
      </p:pic>
    </p:spTree>
    <p:extLst>
      <p:ext uri="{BB962C8B-B14F-4D97-AF65-F5344CB8AC3E}">
        <p14:creationId xmlns:p14="http://schemas.microsoft.com/office/powerpoint/2010/main" val="1025088720"/>
      </p:ext>
    </p:extLst>
  </p:cSld>
  <p:clrMapOvr>
    <a:masterClrMapping/>
  </p:clrMapOvr>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71D4685B725449ABC17ABA1110B70" ma:contentTypeVersion="12" ma:contentTypeDescription="Create a new document." ma:contentTypeScope="" ma:versionID="62e7f9de5ddf2f431650d3339c69b1f3">
  <xsd:schema xmlns:xsd="http://www.w3.org/2001/XMLSchema" xmlns:xs="http://www.w3.org/2001/XMLSchema" xmlns:p="http://schemas.microsoft.com/office/2006/metadata/properties" xmlns:ns2="77252ad1-05a0-43c0-94e8-7b806562f2e0" xmlns:ns3="d3f73e42-daf7-45f1-a950-0ef4cc04dd1a" targetNamespace="http://schemas.microsoft.com/office/2006/metadata/properties" ma:root="true" ma:fieldsID="ebbbc440c107dbb0927c72e6bc884652" ns2:_="" ns3:_="">
    <xsd:import namespace="77252ad1-05a0-43c0-94e8-7b806562f2e0"/>
    <xsd:import namespace="d3f73e42-daf7-45f1-a950-0ef4cc04dd1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252ad1-05a0-43c0-94e8-7b806562f2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f73e42-daf7-45f1-a950-0ef4cc04dd1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F75BA8-4760-486E-97AA-7BF82A8E6EB8}">
  <ds:schemaRefs>
    <ds:schemaRef ds:uri="77252ad1-05a0-43c0-94e8-7b806562f2e0"/>
    <ds:schemaRef ds:uri="d3f73e42-daf7-45f1-a950-0ef4cc04dd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DB6C26C-BB4C-4957-B08B-0182701397EA}">
  <ds:schemaRefs>
    <ds:schemaRef ds:uri="77252ad1-05a0-43c0-94e8-7b806562f2e0"/>
    <ds:schemaRef ds:uri="d3f73e42-daf7-45f1-a950-0ef4cc04dd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F9EF05F-04AD-4E54-AB36-850712A8AB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Nicholas template</vt:lpstr>
      <vt:lpstr>Hardhat Enterprises</vt:lpstr>
      <vt:lpstr>Company Mission</vt:lpstr>
      <vt:lpstr>Project:</vt:lpstr>
      <vt:lpstr>Project:</vt:lpstr>
      <vt:lpstr>Project:</vt:lpstr>
      <vt:lpstr>Project:</vt:lpstr>
      <vt:lpstr>Project:</vt:lpstr>
      <vt:lpstr>Project:</vt:lpstr>
      <vt:lpstr>Project:</vt:lpstr>
      <vt:lpstr>Project:</vt:lpstr>
      <vt:lpstr>Project:</vt:lpstr>
      <vt:lpstr>Project:</vt:lpstr>
      <vt:lpstr>Project:</vt:lpstr>
      <vt:lpstr>Project:</vt:lpstr>
      <vt:lpstr>Project:</vt:lpstr>
      <vt:lpstr>Project:</vt:lpstr>
      <vt:lpstr>Project:</vt:lpstr>
      <vt:lpstr>Project:</vt:lpstr>
      <vt:lpstr>Project:</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Hardhat Enterprises</dc:title>
  <dc:creator>Andrew Hallam</dc:creator>
  <cp:revision>2</cp:revision>
  <dcterms:modified xsi:type="dcterms:W3CDTF">2023-04-27T10:23:36Z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0x010100B7071D4685B725449ABC17ABA1110B70</vt:lpwstr>
  </property>
</Properties>
</file>